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5" r:id="rId18"/>
  </p:sldIdLst>
  <p:sldSz cx="7315200" cy="9144000"/>
  <p:notesSz cx="6858000" cy="9144000"/>
  <p:embeddedFontLst>
    <p:embeddedFont>
      <p:font typeface="Bodoni" pitchFamily="2" charset="0"/>
      <p:regular r:id="rId20"/>
      <p:bold r:id="rId21"/>
      <p:italic r:id="rId22"/>
      <p:boldItalic r:id="rId23"/>
    </p:embeddedFont>
    <p:embeddedFont>
      <p:font typeface="Montserrat" pitchFamily="2" charset="77"/>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30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p:cViewPr varScale="1">
        <p:scale>
          <a:sx n="91" d="100"/>
          <a:sy n="91" d="100"/>
        </p:scale>
        <p:origin x="2096" y="184"/>
      </p:cViewPr>
      <p:guideLst>
        <p:guide orient="horz" pos="2880"/>
        <p:guide pos="230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057721" y="685800"/>
            <a:ext cx="27432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2057721" y="685800"/>
            <a:ext cx="2743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c1b009b76d_0_221:notes"/>
          <p:cNvSpPr>
            <a:spLocks noGrp="1" noRot="1" noChangeAspect="1"/>
          </p:cNvSpPr>
          <p:nvPr>
            <p:ph type="sldImg" idx="2"/>
          </p:nvPr>
        </p:nvSpPr>
        <p:spPr>
          <a:xfrm>
            <a:off x="2057721" y="685800"/>
            <a:ext cx="2743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c1b009b76d_0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c1b009b76d_0_237:notes"/>
          <p:cNvSpPr>
            <a:spLocks noGrp="1" noRot="1" noChangeAspect="1"/>
          </p:cNvSpPr>
          <p:nvPr>
            <p:ph type="sldImg" idx="2"/>
          </p:nvPr>
        </p:nvSpPr>
        <p:spPr>
          <a:xfrm>
            <a:off x="2057721" y="685800"/>
            <a:ext cx="2743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c1b009b76d_0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c1b009b76d_0_202:notes"/>
          <p:cNvSpPr>
            <a:spLocks noGrp="1" noRot="1" noChangeAspect="1"/>
          </p:cNvSpPr>
          <p:nvPr>
            <p:ph type="sldImg" idx="2"/>
          </p:nvPr>
        </p:nvSpPr>
        <p:spPr>
          <a:xfrm>
            <a:off x="2057400" y="685800"/>
            <a:ext cx="2743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c1b009b76d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c1b009b76d_0_258:notes"/>
          <p:cNvSpPr>
            <a:spLocks noGrp="1" noRot="1" noChangeAspect="1"/>
          </p:cNvSpPr>
          <p:nvPr>
            <p:ph type="sldImg" idx="2"/>
          </p:nvPr>
        </p:nvSpPr>
        <p:spPr>
          <a:xfrm>
            <a:off x="2057721" y="685800"/>
            <a:ext cx="2743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c1b009b76d_0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c1b009b76d_0_282:notes"/>
          <p:cNvSpPr>
            <a:spLocks noGrp="1" noRot="1" noChangeAspect="1"/>
          </p:cNvSpPr>
          <p:nvPr>
            <p:ph type="sldImg" idx="2"/>
          </p:nvPr>
        </p:nvSpPr>
        <p:spPr>
          <a:xfrm>
            <a:off x="2057721" y="685800"/>
            <a:ext cx="2743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c1b009b76d_0_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c1b009b76d_0_119:notes"/>
          <p:cNvSpPr>
            <a:spLocks noGrp="1" noRot="1" noChangeAspect="1"/>
          </p:cNvSpPr>
          <p:nvPr>
            <p:ph type="sldImg" idx="2"/>
          </p:nvPr>
        </p:nvSpPr>
        <p:spPr>
          <a:xfrm>
            <a:off x="2057721" y="685800"/>
            <a:ext cx="2743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c1b009b76d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c1b009b76d_0_155:notes"/>
          <p:cNvSpPr>
            <a:spLocks noGrp="1" noRot="1" noChangeAspect="1"/>
          </p:cNvSpPr>
          <p:nvPr>
            <p:ph type="sldImg" idx="2"/>
          </p:nvPr>
        </p:nvSpPr>
        <p:spPr>
          <a:xfrm>
            <a:off x="2057721" y="685800"/>
            <a:ext cx="2743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c1b009b76d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c1b009b76d_0_336:notes"/>
          <p:cNvSpPr>
            <a:spLocks noGrp="1" noRot="1" noChangeAspect="1"/>
          </p:cNvSpPr>
          <p:nvPr>
            <p:ph type="sldImg" idx="2"/>
          </p:nvPr>
        </p:nvSpPr>
        <p:spPr>
          <a:xfrm>
            <a:off x="2057400" y="685800"/>
            <a:ext cx="2743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c1b009b76d_0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c1b009b76d_0_12:notes"/>
          <p:cNvSpPr>
            <a:spLocks noGrp="1" noRot="1" noChangeAspect="1"/>
          </p:cNvSpPr>
          <p:nvPr>
            <p:ph type="sldImg" idx="2"/>
          </p:nvPr>
        </p:nvSpPr>
        <p:spPr>
          <a:xfrm>
            <a:off x="2057400" y="685800"/>
            <a:ext cx="2743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c1b009b76d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c1b009b76d_0_24:notes"/>
          <p:cNvSpPr>
            <a:spLocks noGrp="1" noRot="1" noChangeAspect="1"/>
          </p:cNvSpPr>
          <p:nvPr>
            <p:ph type="sldImg" idx="2"/>
          </p:nvPr>
        </p:nvSpPr>
        <p:spPr>
          <a:xfrm>
            <a:off x="2057400" y="685800"/>
            <a:ext cx="2743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c1b009b76d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c1b009b76d_0_31:notes"/>
          <p:cNvSpPr>
            <a:spLocks noGrp="1" noRot="1" noChangeAspect="1"/>
          </p:cNvSpPr>
          <p:nvPr>
            <p:ph type="sldImg" idx="2"/>
          </p:nvPr>
        </p:nvSpPr>
        <p:spPr>
          <a:xfrm>
            <a:off x="2057721" y="685800"/>
            <a:ext cx="2743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c1b009b76d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c1b009b76d_0_49:notes"/>
          <p:cNvSpPr>
            <a:spLocks noGrp="1" noRot="1" noChangeAspect="1"/>
          </p:cNvSpPr>
          <p:nvPr>
            <p:ph type="sldImg" idx="2"/>
          </p:nvPr>
        </p:nvSpPr>
        <p:spPr>
          <a:xfrm>
            <a:off x="2057721" y="685800"/>
            <a:ext cx="2743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c1b009b76d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c1b009b76d_0_84:notes"/>
          <p:cNvSpPr>
            <a:spLocks noGrp="1" noRot="1" noChangeAspect="1"/>
          </p:cNvSpPr>
          <p:nvPr>
            <p:ph type="sldImg" idx="2"/>
          </p:nvPr>
        </p:nvSpPr>
        <p:spPr>
          <a:xfrm>
            <a:off x="2057721" y="685800"/>
            <a:ext cx="2743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c1b009b76d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c1b009b76d_0_104:notes"/>
          <p:cNvSpPr>
            <a:spLocks noGrp="1" noRot="1" noChangeAspect="1"/>
          </p:cNvSpPr>
          <p:nvPr>
            <p:ph type="sldImg" idx="2"/>
          </p:nvPr>
        </p:nvSpPr>
        <p:spPr>
          <a:xfrm>
            <a:off x="2057721" y="685800"/>
            <a:ext cx="2743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c1b009b76d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c1b009b76d_0_184:notes"/>
          <p:cNvSpPr>
            <a:spLocks noGrp="1" noRot="1" noChangeAspect="1"/>
          </p:cNvSpPr>
          <p:nvPr>
            <p:ph type="sldImg" idx="2"/>
          </p:nvPr>
        </p:nvSpPr>
        <p:spPr>
          <a:xfrm>
            <a:off x="2057721" y="685800"/>
            <a:ext cx="2743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c1b009b76d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c1b009b76d_0_249:notes"/>
          <p:cNvSpPr>
            <a:spLocks noGrp="1" noRot="1" noChangeAspect="1"/>
          </p:cNvSpPr>
          <p:nvPr>
            <p:ph type="sldImg" idx="2"/>
          </p:nvPr>
        </p:nvSpPr>
        <p:spPr>
          <a:xfrm>
            <a:off x="2057721" y="685800"/>
            <a:ext cx="2743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c1b009b76d_0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49367" y="1323689"/>
            <a:ext cx="6816600" cy="36492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249360" y="5038444"/>
            <a:ext cx="6816600" cy="1409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6777966" y="8290163"/>
            <a:ext cx="438900" cy="699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249360" y="1966444"/>
            <a:ext cx="6816600" cy="34908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249360" y="5603956"/>
            <a:ext cx="6816600" cy="23124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6777966" y="8290163"/>
            <a:ext cx="438900" cy="699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6777966" y="8290163"/>
            <a:ext cx="438900" cy="699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249360" y="3823733"/>
            <a:ext cx="6816600" cy="1496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6777966" y="8290163"/>
            <a:ext cx="438900" cy="699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249360" y="791156"/>
            <a:ext cx="6816600" cy="10182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249360" y="2048844"/>
            <a:ext cx="6816600" cy="60735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6777966" y="8290163"/>
            <a:ext cx="438900" cy="699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249360" y="791156"/>
            <a:ext cx="6816600" cy="10182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249360" y="2048844"/>
            <a:ext cx="3199800" cy="60735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3865920" y="2048844"/>
            <a:ext cx="3199800" cy="60735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6777966" y="8290163"/>
            <a:ext cx="438900" cy="699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249360" y="791156"/>
            <a:ext cx="6816600" cy="10182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6777966" y="8290163"/>
            <a:ext cx="438900" cy="699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249360" y="987733"/>
            <a:ext cx="2246400" cy="13434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249360" y="2470400"/>
            <a:ext cx="2246400" cy="56523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6777966" y="8290163"/>
            <a:ext cx="438900" cy="699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392200" y="800267"/>
            <a:ext cx="5094300" cy="72726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6777966" y="8290163"/>
            <a:ext cx="438900" cy="699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3657600" y="-222"/>
            <a:ext cx="3657600" cy="9144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12400" y="2192311"/>
            <a:ext cx="3236100" cy="26352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12400" y="4983244"/>
            <a:ext cx="3236100" cy="21957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3951600" y="1287244"/>
            <a:ext cx="3069600" cy="6569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6777966" y="8290163"/>
            <a:ext cx="438900" cy="699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249360" y="7521022"/>
            <a:ext cx="4799100" cy="1075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6777966" y="8290163"/>
            <a:ext cx="438900" cy="699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49360" y="791156"/>
            <a:ext cx="6816600" cy="10182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249360" y="2048844"/>
            <a:ext cx="6816600" cy="60735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6777966" y="8290163"/>
            <a:ext cx="438900" cy="699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image" Target="../media/image25.jpg"/><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image" Target="../media/image28.jpg"/><Relationship Id="rId4" Type="http://schemas.openxmlformats.org/officeDocument/2006/relationships/image" Target="../media/image27.jp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p:nvPr/>
        </p:nvSpPr>
        <p:spPr>
          <a:xfrm>
            <a:off x="12300" y="-7425"/>
            <a:ext cx="7315200" cy="9144000"/>
          </a:xfrm>
          <a:prstGeom prst="rect">
            <a:avLst/>
          </a:prstGeom>
          <a:solidFill>
            <a:srgbClr val="DDD9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BBAB9"/>
              </a:solidFill>
            </a:endParaRPr>
          </a:p>
        </p:txBody>
      </p:sp>
      <p:sp>
        <p:nvSpPr>
          <p:cNvPr id="55" name="Google Shape;55;p13"/>
          <p:cNvSpPr/>
          <p:nvPr/>
        </p:nvSpPr>
        <p:spPr>
          <a:xfrm>
            <a:off x="471000" y="444750"/>
            <a:ext cx="6397800" cy="8254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56" name="Google Shape;56;p13"/>
          <p:cNvSpPr txBox="1"/>
          <p:nvPr/>
        </p:nvSpPr>
        <p:spPr>
          <a:xfrm>
            <a:off x="739800" y="6219825"/>
            <a:ext cx="5860200" cy="1062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5700">
                <a:latin typeface="Bodoni"/>
                <a:ea typeface="Bodoni"/>
                <a:cs typeface="Bodoni"/>
                <a:sym typeface="Bodoni"/>
              </a:rPr>
              <a:t>Listed to Sold.</a:t>
            </a:r>
            <a:endParaRPr sz="5700">
              <a:latin typeface="Bodoni"/>
              <a:ea typeface="Bodoni"/>
              <a:cs typeface="Bodoni"/>
              <a:sym typeface="Bodoni"/>
            </a:endParaRPr>
          </a:p>
        </p:txBody>
      </p:sp>
      <p:sp>
        <p:nvSpPr>
          <p:cNvPr id="57" name="Google Shape;57;p13"/>
          <p:cNvSpPr txBox="1"/>
          <p:nvPr/>
        </p:nvSpPr>
        <p:spPr>
          <a:xfrm>
            <a:off x="906900" y="7190925"/>
            <a:ext cx="55260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a:solidFill>
                  <a:srgbClr val="1C1C1C"/>
                </a:solidFill>
                <a:latin typeface="Montserrat"/>
                <a:ea typeface="Montserrat"/>
                <a:cs typeface="Montserrat"/>
                <a:sym typeface="Montserrat"/>
              </a:rPr>
              <a:t> OUR PROCESS TO GET YOUR HOME SOLD.</a:t>
            </a:r>
            <a:endParaRPr sz="1600">
              <a:solidFill>
                <a:srgbClr val="1C1C1C"/>
              </a:solidFill>
              <a:latin typeface="Montserrat"/>
              <a:ea typeface="Montserrat"/>
              <a:cs typeface="Montserrat"/>
              <a:sym typeface="Montserrat"/>
            </a:endParaRPr>
          </a:p>
        </p:txBody>
      </p:sp>
      <p:pic>
        <p:nvPicPr>
          <p:cNvPr id="58" name="Google Shape;58;p13"/>
          <p:cNvPicPr preferRelativeResize="0"/>
          <p:nvPr/>
        </p:nvPicPr>
        <p:blipFill>
          <a:blip r:embed="rId3">
            <a:alphaModFix/>
          </a:blip>
          <a:stretch>
            <a:fillRect/>
          </a:stretch>
        </p:blipFill>
        <p:spPr>
          <a:xfrm>
            <a:off x="861275" y="784863"/>
            <a:ext cx="5617225" cy="4903837"/>
          </a:xfrm>
          <a:prstGeom prst="rect">
            <a:avLst/>
          </a:prstGeom>
          <a:noFill/>
          <a:ln>
            <a:noFill/>
          </a:ln>
        </p:spPr>
      </p:pic>
      <p:cxnSp>
        <p:nvCxnSpPr>
          <p:cNvPr id="59" name="Google Shape;59;p13"/>
          <p:cNvCxnSpPr/>
          <p:nvPr/>
        </p:nvCxnSpPr>
        <p:spPr>
          <a:xfrm>
            <a:off x="906900" y="7752975"/>
            <a:ext cx="5526000" cy="0"/>
          </a:xfrm>
          <a:prstGeom prst="straightConnector1">
            <a:avLst/>
          </a:prstGeom>
          <a:noFill/>
          <a:ln w="9525" cap="flat" cmpd="sng">
            <a:solidFill>
              <a:srgbClr val="DDD9CF"/>
            </a:solidFill>
            <a:prstDash val="solid"/>
            <a:round/>
            <a:headEnd type="none" w="med" len="med"/>
            <a:tailEnd type="none" w="med" len="med"/>
          </a:ln>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22"/>
          <p:cNvPicPr preferRelativeResize="0"/>
          <p:nvPr/>
        </p:nvPicPr>
        <p:blipFill>
          <a:blip r:embed="rId3">
            <a:alphaModFix amt="36000"/>
          </a:blip>
          <a:stretch>
            <a:fillRect/>
          </a:stretch>
        </p:blipFill>
        <p:spPr>
          <a:xfrm>
            <a:off x="0" y="0"/>
            <a:ext cx="7315200" cy="4875599"/>
          </a:xfrm>
          <a:prstGeom prst="rect">
            <a:avLst/>
          </a:prstGeom>
          <a:noFill/>
          <a:ln>
            <a:noFill/>
          </a:ln>
        </p:spPr>
      </p:pic>
      <p:sp>
        <p:nvSpPr>
          <p:cNvPr id="196" name="Google Shape;196;p22"/>
          <p:cNvSpPr/>
          <p:nvPr/>
        </p:nvSpPr>
        <p:spPr>
          <a:xfrm>
            <a:off x="0" y="2838000"/>
            <a:ext cx="7315200" cy="2461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2"/>
          <p:cNvSpPr txBox="1"/>
          <p:nvPr/>
        </p:nvSpPr>
        <p:spPr>
          <a:xfrm>
            <a:off x="380999" y="64650"/>
            <a:ext cx="2177100" cy="226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500">
                <a:solidFill>
                  <a:srgbClr val="1C1C1C"/>
                </a:solidFill>
                <a:latin typeface="Bodoni"/>
                <a:ea typeface="Bodoni"/>
                <a:cs typeface="Bodoni"/>
                <a:sym typeface="Bodoni"/>
              </a:rPr>
              <a:t>05</a:t>
            </a:r>
            <a:endParaRPr sz="13500">
              <a:solidFill>
                <a:srgbClr val="1C1C1C"/>
              </a:solidFill>
              <a:latin typeface="Bodoni"/>
              <a:ea typeface="Bodoni"/>
              <a:cs typeface="Bodoni"/>
              <a:sym typeface="Bodoni"/>
            </a:endParaRPr>
          </a:p>
        </p:txBody>
      </p:sp>
      <p:sp>
        <p:nvSpPr>
          <p:cNvPr id="198" name="Google Shape;198;p22"/>
          <p:cNvSpPr txBox="1"/>
          <p:nvPr/>
        </p:nvSpPr>
        <p:spPr>
          <a:xfrm>
            <a:off x="2365275" y="771850"/>
            <a:ext cx="5020200" cy="985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5200">
                <a:solidFill>
                  <a:srgbClr val="1C1C1C"/>
                </a:solidFill>
                <a:latin typeface="Bodoni"/>
                <a:ea typeface="Bodoni"/>
                <a:cs typeface="Bodoni"/>
                <a:sym typeface="Bodoni"/>
              </a:rPr>
              <a:t>Print Marketing</a:t>
            </a:r>
            <a:endParaRPr sz="5200">
              <a:solidFill>
                <a:srgbClr val="1C1C1C"/>
              </a:solidFill>
              <a:latin typeface="Bodoni"/>
              <a:ea typeface="Bodoni"/>
              <a:cs typeface="Bodoni"/>
              <a:sym typeface="Bodoni"/>
            </a:endParaRPr>
          </a:p>
        </p:txBody>
      </p:sp>
      <p:sp>
        <p:nvSpPr>
          <p:cNvPr id="199" name="Google Shape;199;p22"/>
          <p:cNvSpPr txBox="1"/>
          <p:nvPr/>
        </p:nvSpPr>
        <p:spPr>
          <a:xfrm>
            <a:off x="820087" y="3143063"/>
            <a:ext cx="1524600" cy="1477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400">
                <a:solidFill>
                  <a:srgbClr val="DDD9CF"/>
                </a:solidFill>
                <a:latin typeface="Bodoni"/>
                <a:ea typeface="Bodoni"/>
                <a:cs typeface="Bodoni"/>
                <a:sym typeface="Bodoni"/>
              </a:rPr>
              <a:t>01</a:t>
            </a:r>
            <a:endParaRPr sz="8400">
              <a:solidFill>
                <a:srgbClr val="DDD9CF"/>
              </a:solidFill>
              <a:latin typeface="Bodoni"/>
              <a:ea typeface="Bodoni"/>
              <a:cs typeface="Bodoni"/>
              <a:sym typeface="Bodoni"/>
            </a:endParaRPr>
          </a:p>
        </p:txBody>
      </p:sp>
      <p:sp>
        <p:nvSpPr>
          <p:cNvPr id="200" name="Google Shape;200;p22"/>
          <p:cNvSpPr txBox="1"/>
          <p:nvPr/>
        </p:nvSpPr>
        <p:spPr>
          <a:xfrm>
            <a:off x="2968537" y="3143063"/>
            <a:ext cx="1524600" cy="1477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400">
                <a:solidFill>
                  <a:srgbClr val="DDD9CF"/>
                </a:solidFill>
                <a:latin typeface="Bodoni"/>
                <a:ea typeface="Bodoni"/>
                <a:cs typeface="Bodoni"/>
                <a:sym typeface="Bodoni"/>
              </a:rPr>
              <a:t>02</a:t>
            </a:r>
            <a:endParaRPr sz="8400">
              <a:solidFill>
                <a:srgbClr val="DDD9CF"/>
              </a:solidFill>
              <a:latin typeface="Bodoni"/>
              <a:ea typeface="Bodoni"/>
              <a:cs typeface="Bodoni"/>
              <a:sym typeface="Bodoni"/>
            </a:endParaRPr>
          </a:p>
        </p:txBody>
      </p:sp>
      <p:sp>
        <p:nvSpPr>
          <p:cNvPr id="201" name="Google Shape;201;p22"/>
          <p:cNvSpPr txBox="1"/>
          <p:nvPr/>
        </p:nvSpPr>
        <p:spPr>
          <a:xfrm>
            <a:off x="5013837" y="3143063"/>
            <a:ext cx="1524600" cy="1477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400">
                <a:solidFill>
                  <a:srgbClr val="DDD9CF"/>
                </a:solidFill>
                <a:latin typeface="Bodoni"/>
                <a:ea typeface="Bodoni"/>
                <a:cs typeface="Bodoni"/>
                <a:sym typeface="Bodoni"/>
              </a:rPr>
              <a:t>03</a:t>
            </a:r>
            <a:endParaRPr sz="8400">
              <a:solidFill>
                <a:srgbClr val="DDD9CF"/>
              </a:solidFill>
              <a:latin typeface="Bodoni"/>
              <a:ea typeface="Bodoni"/>
              <a:cs typeface="Bodoni"/>
              <a:sym typeface="Bodoni"/>
            </a:endParaRPr>
          </a:p>
        </p:txBody>
      </p:sp>
      <p:sp>
        <p:nvSpPr>
          <p:cNvPr id="202" name="Google Shape;202;p22"/>
          <p:cNvSpPr/>
          <p:nvPr/>
        </p:nvSpPr>
        <p:spPr>
          <a:xfrm>
            <a:off x="228900" y="3076200"/>
            <a:ext cx="6857400" cy="5862000"/>
          </a:xfrm>
          <a:prstGeom prst="rect">
            <a:avLst/>
          </a:prstGeom>
          <a:noFill/>
          <a:ln w="19050" cap="flat" cmpd="sng">
            <a:solidFill>
              <a:srgbClr val="F7F2E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3" name="Google Shape;203;p22"/>
          <p:cNvPicPr preferRelativeResize="0"/>
          <p:nvPr/>
        </p:nvPicPr>
        <p:blipFill>
          <a:blip r:embed="rId4">
            <a:alphaModFix/>
          </a:blip>
          <a:stretch>
            <a:fillRect/>
          </a:stretch>
        </p:blipFill>
        <p:spPr>
          <a:xfrm>
            <a:off x="669313" y="5599750"/>
            <a:ext cx="1739527" cy="2251353"/>
          </a:xfrm>
          <a:prstGeom prst="rect">
            <a:avLst/>
          </a:prstGeom>
          <a:noFill/>
          <a:ln>
            <a:noFill/>
          </a:ln>
        </p:spPr>
      </p:pic>
      <p:pic>
        <p:nvPicPr>
          <p:cNvPr id="204" name="Google Shape;204;p22"/>
          <p:cNvPicPr preferRelativeResize="0"/>
          <p:nvPr/>
        </p:nvPicPr>
        <p:blipFill>
          <a:blip r:embed="rId5">
            <a:alphaModFix/>
          </a:blip>
          <a:stretch>
            <a:fillRect/>
          </a:stretch>
        </p:blipFill>
        <p:spPr>
          <a:xfrm>
            <a:off x="5278376" y="5800398"/>
            <a:ext cx="995496" cy="2419001"/>
          </a:xfrm>
          <a:prstGeom prst="rect">
            <a:avLst/>
          </a:prstGeom>
          <a:noFill/>
          <a:ln>
            <a:noFill/>
          </a:ln>
        </p:spPr>
      </p:pic>
      <p:sp>
        <p:nvSpPr>
          <p:cNvPr id="205" name="Google Shape;205;p22"/>
          <p:cNvSpPr txBox="1"/>
          <p:nvPr/>
        </p:nvSpPr>
        <p:spPr>
          <a:xfrm>
            <a:off x="528300" y="2014250"/>
            <a:ext cx="62586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2200">
              <a:solidFill>
                <a:srgbClr val="1C1C1C"/>
              </a:solidFill>
              <a:latin typeface="Montserrat"/>
              <a:ea typeface="Montserrat"/>
              <a:cs typeface="Montserrat"/>
              <a:sym typeface="Montserrat"/>
            </a:endParaRPr>
          </a:p>
        </p:txBody>
      </p:sp>
      <p:sp>
        <p:nvSpPr>
          <p:cNvPr id="206" name="Google Shape;206;p22"/>
          <p:cNvSpPr txBox="1"/>
          <p:nvPr/>
        </p:nvSpPr>
        <p:spPr>
          <a:xfrm>
            <a:off x="549963" y="4490038"/>
            <a:ext cx="19782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1C1C1C"/>
                </a:solidFill>
                <a:latin typeface="Montserrat"/>
                <a:ea typeface="Montserrat"/>
                <a:cs typeface="Montserrat"/>
                <a:sym typeface="Montserrat"/>
              </a:rPr>
              <a:t>	CUSTOM PROPERTY FLYERS</a:t>
            </a:r>
            <a:endParaRPr>
              <a:solidFill>
                <a:srgbClr val="1C1C1C"/>
              </a:solidFill>
              <a:latin typeface="Montserrat"/>
              <a:ea typeface="Montserrat"/>
              <a:cs typeface="Montserrat"/>
              <a:sym typeface="Montserrat"/>
            </a:endParaRPr>
          </a:p>
        </p:txBody>
      </p:sp>
      <p:sp>
        <p:nvSpPr>
          <p:cNvPr id="207" name="Google Shape;207;p22"/>
          <p:cNvSpPr txBox="1"/>
          <p:nvPr/>
        </p:nvSpPr>
        <p:spPr>
          <a:xfrm>
            <a:off x="2756113" y="4490038"/>
            <a:ext cx="19782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1C1C1C"/>
                </a:solidFill>
                <a:latin typeface="Montserrat"/>
                <a:ea typeface="Montserrat"/>
                <a:cs typeface="Montserrat"/>
                <a:sym typeface="Montserrat"/>
              </a:rPr>
              <a:t>POSTCARD </a:t>
            </a:r>
            <a:endParaRPr>
              <a:solidFill>
                <a:srgbClr val="1C1C1C"/>
              </a:solidFill>
              <a:latin typeface="Montserrat"/>
              <a:ea typeface="Montserrat"/>
              <a:cs typeface="Montserrat"/>
              <a:sym typeface="Montserrat"/>
            </a:endParaRPr>
          </a:p>
          <a:p>
            <a:pPr marL="0" lvl="0" indent="0" algn="ctr" rtl="0">
              <a:spcBef>
                <a:spcPts val="0"/>
              </a:spcBef>
              <a:spcAft>
                <a:spcPts val="0"/>
              </a:spcAft>
              <a:buNone/>
            </a:pPr>
            <a:r>
              <a:rPr lang="en">
                <a:solidFill>
                  <a:srgbClr val="1C1C1C"/>
                </a:solidFill>
                <a:latin typeface="Montserrat"/>
                <a:ea typeface="Montserrat"/>
                <a:cs typeface="Montserrat"/>
                <a:sym typeface="Montserrat"/>
              </a:rPr>
              <a:t>CAMPAIGN</a:t>
            </a:r>
            <a:endParaRPr>
              <a:solidFill>
                <a:srgbClr val="1C1C1C"/>
              </a:solidFill>
              <a:latin typeface="Montserrat"/>
              <a:ea typeface="Montserrat"/>
              <a:cs typeface="Montserrat"/>
              <a:sym typeface="Montserrat"/>
            </a:endParaRPr>
          </a:p>
        </p:txBody>
      </p:sp>
      <p:sp>
        <p:nvSpPr>
          <p:cNvPr id="208" name="Google Shape;208;p22"/>
          <p:cNvSpPr txBox="1"/>
          <p:nvPr/>
        </p:nvSpPr>
        <p:spPr>
          <a:xfrm>
            <a:off x="4787038" y="4490038"/>
            <a:ext cx="19782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1C1C1C"/>
                </a:solidFill>
                <a:latin typeface="Montserrat"/>
                <a:ea typeface="Montserrat"/>
                <a:cs typeface="Montserrat"/>
                <a:sym typeface="Montserrat"/>
              </a:rPr>
              <a:t>DOOR</a:t>
            </a:r>
            <a:endParaRPr>
              <a:solidFill>
                <a:srgbClr val="1C1C1C"/>
              </a:solidFill>
              <a:latin typeface="Montserrat"/>
              <a:ea typeface="Montserrat"/>
              <a:cs typeface="Montserrat"/>
              <a:sym typeface="Montserrat"/>
            </a:endParaRPr>
          </a:p>
          <a:p>
            <a:pPr marL="0" lvl="0" indent="0" algn="ctr" rtl="0">
              <a:spcBef>
                <a:spcPts val="0"/>
              </a:spcBef>
              <a:spcAft>
                <a:spcPts val="0"/>
              </a:spcAft>
              <a:buNone/>
            </a:pPr>
            <a:r>
              <a:rPr lang="en">
                <a:solidFill>
                  <a:srgbClr val="1C1C1C"/>
                </a:solidFill>
                <a:latin typeface="Montserrat"/>
                <a:ea typeface="Montserrat"/>
                <a:cs typeface="Montserrat"/>
                <a:sym typeface="Montserrat"/>
              </a:rPr>
              <a:t>HANGERS</a:t>
            </a:r>
            <a:endParaRPr>
              <a:solidFill>
                <a:srgbClr val="1C1C1C"/>
              </a:solidFill>
              <a:latin typeface="Montserrat"/>
              <a:ea typeface="Montserrat"/>
              <a:cs typeface="Montserrat"/>
              <a:sym typeface="Montserrat"/>
            </a:endParaRPr>
          </a:p>
        </p:txBody>
      </p:sp>
      <p:pic>
        <p:nvPicPr>
          <p:cNvPr id="209" name="Google Shape;209;p22"/>
          <p:cNvPicPr preferRelativeResize="0"/>
          <p:nvPr/>
        </p:nvPicPr>
        <p:blipFill>
          <a:blip r:embed="rId6">
            <a:alphaModFix/>
          </a:blip>
          <a:stretch>
            <a:fillRect/>
          </a:stretch>
        </p:blipFill>
        <p:spPr>
          <a:xfrm>
            <a:off x="2835962" y="6006611"/>
            <a:ext cx="1818527" cy="129076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p23"/>
          <p:cNvPicPr preferRelativeResize="0"/>
          <p:nvPr/>
        </p:nvPicPr>
        <p:blipFill rotWithShape="1">
          <a:blip r:embed="rId3">
            <a:alphaModFix/>
          </a:blip>
          <a:srcRect l="68865" r="-13286"/>
          <a:stretch/>
        </p:blipFill>
        <p:spPr>
          <a:xfrm>
            <a:off x="0" y="0"/>
            <a:ext cx="6091023" cy="9139269"/>
          </a:xfrm>
          <a:prstGeom prst="rect">
            <a:avLst/>
          </a:prstGeom>
          <a:noFill/>
          <a:ln>
            <a:noFill/>
          </a:ln>
        </p:spPr>
      </p:pic>
      <p:sp>
        <p:nvSpPr>
          <p:cNvPr id="215" name="Google Shape;215;p23"/>
          <p:cNvSpPr txBox="1"/>
          <p:nvPr/>
        </p:nvSpPr>
        <p:spPr>
          <a:xfrm>
            <a:off x="-1" y="6881400"/>
            <a:ext cx="2177100" cy="226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500">
                <a:solidFill>
                  <a:srgbClr val="1C1C1C"/>
                </a:solidFill>
                <a:latin typeface="Bodoni"/>
                <a:ea typeface="Bodoni"/>
                <a:cs typeface="Bodoni"/>
                <a:sym typeface="Bodoni"/>
              </a:rPr>
              <a:t>06</a:t>
            </a:r>
            <a:endParaRPr sz="13500">
              <a:solidFill>
                <a:srgbClr val="1C1C1C"/>
              </a:solidFill>
              <a:latin typeface="Bodoni"/>
              <a:ea typeface="Bodoni"/>
              <a:cs typeface="Bodoni"/>
              <a:sym typeface="Bodoni"/>
            </a:endParaRPr>
          </a:p>
        </p:txBody>
      </p:sp>
      <p:sp>
        <p:nvSpPr>
          <p:cNvPr id="216" name="Google Shape;216;p23"/>
          <p:cNvSpPr/>
          <p:nvPr/>
        </p:nvSpPr>
        <p:spPr>
          <a:xfrm>
            <a:off x="3950775" y="7850"/>
            <a:ext cx="3364500" cy="9144000"/>
          </a:xfrm>
          <a:prstGeom prst="rect">
            <a:avLst/>
          </a:prstGeom>
          <a:solidFill>
            <a:srgbClr val="F7F2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3"/>
          <p:cNvSpPr txBox="1"/>
          <p:nvPr/>
        </p:nvSpPr>
        <p:spPr>
          <a:xfrm rot="-5400000">
            <a:off x="3422975" y="1811550"/>
            <a:ext cx="4289400" cy="1231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800">
                <a:solidFill>
                  <a:srgbClr val="DDD9CF"/>
                </a:solidFill>
                <a:latin typeface="Bodoni"/>
                <a:ea typeface="Bodoni"/>
                <a:cs typeface="Bodoni"/>
                <a:sym typeface="Bodoni"/>
              </a:rPr>
              <a:t>Scheduling</a:t>
            </a:r>
            <a:endParaRPr sz="6800">
              <a:solidFill>
                <a:srgbClr val="DDD9CF"/>
              </a:solidFill>
              <a:latin typeface="Bodoni"/>
              <a:ea typeface="Bodoni"/>
              <a:cs typeface="Bodoni"/>
              <a:sym typeface="Bodoni"/>
            </a:endParaRPr>
          </a:p>
        </p:txBody>
      </p:sp>
      <p:sp>
        <p:nvSpPr>
          <p:cNvPr id="218" name="Google Shape;218;p23"/>
          <p:cNvSpPr txBox="1"/>
          <p:nvPr/>
        </p:nvSpPr>
        <p:spPr>
          <a:xfrm>
            <a:off x="4256625" y="4841400"/>
            <a:ext cx="2752800" cy="3869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chemeClr val="dk1"/>
                </a:solidFill>
                <a:latin typeface="Montserrat"/>
                <a:ea typeface="Montserrat"/>
                <a:cs typeface="Montserrat"/>
                <a:sym typeface="Montserrat"/>
              </a:rPr>
              <a:t>Auto-scheduling software allows buyer’s agents the opportunity to schedule showing appointments efficiently. All we have to do is set up the initial automation, input some data, and the software will take care of the rest. By using automated scheduling, we can ensure all parties are notified of the appointment request immediately and get showings confirmed quickly.</a:t>
            </a:r>
            <a:endParaRPr>
              <a:solidFill>
                <a:srgbClr val="1C1C1C"/>
              </a:solidFill>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F2EA"/>
        </a:solidFill>
        <a:effectLst/>
      </p:bgPr>
    </p:bg>
    <p:spTree>
      <p:nvGrpSpPr>
        <p:cNvPr id="1" name="Shape 222"/>
        <p:cNvGrpSpPr/>
        <p:nvPr/>
      </p:nvGrpSpPr>
      <p:grpSpPr>
        <a:xfrm>
          <a:off x="0" y="0"/>
          <a:ext cx="0" cy="0"/>
          <a:chOff x="0" y="0"/>
          <a:chExt cx="0" cy="0"/>
        </a:xfrm>
      </p:grpSpPr>
      <p:pic>
        <p:nvPicPr>
          <p:cNvPr id="223" name="Google Shape;223;p24"/>
          <p:cNvPicPr preferRelativeResize="0"/>
          <p:nvPr/>
        </p:nvPicPr>
        <p:blipFill>
          <a:blip r:embed="rId3"/>
          <a:srcRect/>
          <a:stretch/>
        </p:blipFill>
        <p:spPr>
          <a:xfrm>
            <a:off x="1920697" y="1552575"/>
            <a:ext cx="3473805" cy="5042403"/>
          </a:xfrm>
          <a:prstGeom prst="rect">
            <a:avLst/>
          </a:prstGeom>
          <a:noFill/>
          <a:ln>
            <a:noFill/>
          </a:ln>
        </p:spPr>
      </p:pic>
      <p:sp>
        <p:nvSpPr>
          <p:cNvPr id="224" name="Google Shape;224;p24"/>
          <p:cNvSpPr/>
          <p:nvPr/>
        </p:nvSpPr>
        <p:spPr>
          <a:xfrm>
            <a:off x="0" y="-42225"/>
            <a:ext cx="7315200" cy="2004300"/>
          </a:xfrm>
          <a:prstGeom prst="rect">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25" name="Google Shape;225;p24"/>
          <p:cNvSpPr txBox="1"/>
          <p:nvPr/>
        </p:nvSpPr>
        <p:spPr>
          <a:xfrm>
            <a:off x="868950" y="367275"/>
            <a:ext cx="5577300" cy="1185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500">
                <a:latin typeface="Bodoni"/>
                <a:ea typeface="Bodoni"/>
                <a:cs typeface="Bodoni"/>
                <a:sym typeface="Bodoni"/>
              </a:rPr>
              <a:t>FEEDBACK</a:t>
            </a:r>
            <a:endParaRPr sz="6500">
              <a:latin typeface="Bodoni"/>
              <a:ea typeface="Bodoni"/>
              <a:cs typeface="Bodoni"/>
              <a:sym typeface="Bodoni"/>
            </a:endParaRPr>
          </a:p>
        </p:txBody>
      </p:sp>
      <p:sp>
        <p:nvSpPr>
          <p:cNvPr id="226" name="Google Shape;226;p24"/>
          <p:cNvSpPr/>
          <p:nvPr/>
        </p:nvSpPr>
        <p:spPr>
          <a:xfrm>
            <a:off x="0" y="6000750"/>
            <a:ext cx="7315200" cy="3143100"/>
          </a:xfrm>
          <a:prstGeom prst="rect">
            <a:avLst/>
          </a:prstGeom>
          <a:solidFill>
            <a:srgbClr val="F7F2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7F2EA"/>
              </a:solidFill>
            </a:endParaRPr>
          </a:p>
        </p:txBody>
      </p:sp>
      <p:sp>
        <p:nvSpPr>
          <p:cNvPr id="227" name="Google Shape;227;p24"/>
          <p:cNvSpPr/>
          <p:nvPr/>
        </p:nvSpPr>
        <p:spPr>
          <a:xfrm>
            <a:off x="231900" y="6457950"/>
            <a:ext cx="6851400" cy="2238300"/>
          </a:xfrm>
          <a:prstGeom prst="rect">
            <a:avLst/>
          </a:prstGeom>
          <a:no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28" name="Google Shape;228;p24"/>
          <p:cNvSpPr txBox="1"/>
          <p:nvPr/>
        </p:nvSpPr>
        <p:spPr>
          <a:xfrm>
            <a:off x="623700" y="7005300"/>
            <a:ext cx="6067800" cy="11436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a:solidFill>
                  <a:schemeClr val="dk1"/>
                </a:solidFill>
                <a:latin typeface="Montserrat"/>
                <a:ea typeface="Montserrat"/>
                <a:cs typeface="Montserrat"/>
                <a:sym typeface="Montserrat"/>
              </a:rPr>
              <a:t>Receiving buyer feedback on your listing is key when crafting an effective marketing plan. In the feedback process, we can determine how buyers are evaluating the worth of your home and adjust showings as needed to get the best outcome for your sale.</a:t>
            </a:r>
            <a:endParaRPr>
              <a:solidFill>
                <a:schemeClr val="dk1"/>
              </a:solidFill>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F2EA"/>
        </a:solidFill>
        <a:effectLst/>
      </p:bgPr>
    </p:bg>
    <p:spTree>
      <p:nvGrpSpPr>
        <p:cNvPr id="1" name="Shape 232"/>
        <p:cNvGrpSpPr/>
        <p:nvPr/>
      </p:nvGrpSpPr>
      <p:grpSpPr>
        <a:xfrm>
          <a:off x="0" y="0"/>
          <a:ext cx="0" cy="0"/>
          <a:chOff x="0" y="0"/>
          <a:chExt cx="0" cy="0"/>
        </a:xfrm>
      </p:grpSpPr>
      <p:sp>
        <p:nvSpPr>
          <p:cNvPr id="233" name="Google Shape;233;p25"/>
          <p:cNvSpPr/>
          <p:nvPr/>
        </p:nvSpPr>
        <p:spPr>
          <a:xfrm>
            <a:off x="7588" y="2659125"/>
            <a:ext cx="3556800" cy="3258300"/>
          </a:xfrm>
          <a:prstGeom prst="rect">
            <a:avLst/>
          </a:prstGeom>
          <a:solidFill>
            <a:srgbClr val="DDD9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DD9CF"/>
              </a:solidFill>
            </a:endParaRPr>
          </a:p>
        </p:txBody>
      </p:sp>
      <p:sp>
        <p:nvSpPr>
          <p:cNvPr id="234" name="Google Shape;234;p25"/>
          <p:cNvSpPr/>
          <p:nvPr/>
        </p:nvSpPr>
        <p:spPr>
          <a:xfrm>
            <a:off x="7600" y="5883175"/>
            <a:ext cx="4396500" cy="3258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5"/>
          <p:cNvSpPr/>
          <p:nvPr/>
        </p:nvSpPr>
        <p:spPr>
          <a:xfrm>
            <a:off x="4401225" y="5889150"/>
            <a:ext cx="2906400" cy="3258300"/>
          </a:xfrm>
          <a:prstGeom prst="rect">
            <a:avLst/>
          </a:prstGeom>
          <a:solidFill>
            <a:srgbClr val="1C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7F2EA"/>
              </a:solidFill>
            </a:endParaRPr>
          </a:p>
        </p:txBody>
      </p:sp>
      <p:sp>
        <p:nvSpPr>
          <p:cNvPr id="236" name="Google Shape;236;p25"/>
          <p:cNvSpPr/>
          <p:nvPr/>
        </p:nvSpPr>
        <p:spPr>
          <a:xfrm>
            <a:off x="4597900" y="6124100"/>
            <a:ext cx="2528100" cy="2832600"/>
          </a:xfrm>
          <a:prstGeom prst="rect">
            <a:avLst/>
          </a:prstGeom>
          <a:no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37" name="Google Shape;237;p25"/>
          <p:cNvSpPr txBox="1"/>
          <p:nvPr/>
        </p:nvSpPr>
        <p:spPr>
          <a:xfrm>
            <a:off x="4773399" y="6381025"/>
            <a:ext cx="2177100" cy="226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500">
                <a:solidFill>
                  <a:schemeClr val="lt1"/>
                </a:solidFill>
                <a:latin typeface="Bodoni"/>
                <a:ea typeface="Bodoni"/>
                <a:cs typeface="Bodoni"/>
                <a:sym typeface="Bodoni"/>
              </a:rPr>
              <a:t>07</a:t>
            </a:r>
            <a:endParaRPr sz="13500">
              <a:solidFill>
                <a:schemeClr val="lt1"/>
              </a:solidFill>
              <a:latin typeface="Bodoni"/>
              <a:ea typeface="Bodoni"/>
              <a:cs typeface="Bodoni"/>
              <a:sym typeface="Bodoni"/>
            </a:endParaRPr>
          </a:p>
        </p:txBody>
      </p:sp>
      <p:sp>
        <p:nvSpPr>
          <p:cNvPr id="238" name="Google Shape;238;p25"/>
          <p:cNvSpPr txBox="1"/>
          <p:nvPr/>
        </p:nvSpPr>
        <p:spPr>
          <a:xfrm>
            <a:off x="409800" y="523100"/>
            <a:ext cx="6495600" cy="1431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100">
                <a:solidFill>
                  <a:srgbClr val="1C1C1C"/>
                </a:solidFill>
                <a:latin typeface="Bodoni"/>
                <a:ea typeface="Bodoni"/>
                <a:cs typeface="Bodoni"/>
                <a:sym typeface="Bodoni"/>
              </a:rPr>
              <a:t>Open Houses</a:t>
            </a:r>
            <a:endParaRPr sz="8100">
              <a:solidFill>
                <a:srgbClr val="1C1C1C"/>
              </a:solidFill>
              <a:latin typeface="Bodoni"/>
              <a:ea typeface="Bodoni"/>
              <a:cs typeface="Bodoni"/>
              <a:sym typeface="Bodoni"/>
            </a:endParaRPr>
          </a:p>
        </p:txBody>
      </p:sp>
      <p:sp>
        <p:nvSpPr>
          <p:cNvPr id="239" name="Google Shape;239;p25"/>
          <p:cNvSpPr/>
          <p:nvPr/>
        </p:nvSpPr>
        <p:spPr>
          <a:xfrm>
            <a:off x="194638" y="2826225"/>
            <a:ext cx="3182700" cy="2924100"/>
          </a:xfrm>
          <a:prstGeom prst="rect">
            <a:avLst/>
          </a:prstGeom>
          <a:no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40" name="Google Shape;240;p25"/>
          <p:cNvSpPr txBox="1"/>
          <p:nvPr/>
        </p:nvSpPr>
        <p:spPr>
          <a:xfrm>
            <a:off x="436438" y="3220875"/>
            <a:ext cx="2699100" cy="2134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Photos are powerful when it comes to selling a home, but nothing compares to seeing it in person. That's why hosting stellar open house experiences are crucial for your success as a seller.</a:t>
            </a:r>
            <a:endParaRPr>
              <a:solidFill>
                <a:schemeClr val="dk1"/>
              </a:solidFill>
              <a:latin typeface="Montserrat"/>
              <a:ea typeface="Montserrat"/>
              <a:cs typeface="Montserrat"/>
              <a:sym typeface="Montserrat"/>
            </a:endParaRPr>
          </a:p>
        </p:txBody>
      </p:sp>
      <p:sp>
        <p:nvSpPr>
          <p:cNvPr id="241" name="Google Shape;241;p25"/>
          <p:cNvSpPr txBox="1"/>
          <p:nvPr/>
        </p:nvSpPr>
        <p:spPr>
          <a:xfrm>
            <a:off x="560200" y="6124088"/>
            <a:ext cx="32913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600">
                <a:solidFill>
                  <a:srgbClr val="1C1C1C"/>
                </a:solidFill>
                <a:latin typeface="Bodoni"/>
                <a:ea typeface="Bodoni"/>
                <a:cs typeface="Bodoni"/>
                <a:sym typeface="Bodoni"/>
              </a:rPr>
              <a:t>Tips to Prepare</a:t>
            </a:r>
            <a:endParaRPr sz="3600">
              <a:solidFill>
                <a:srgbClr val="1C1C1C"/>
              </a:solidFill>
              <a:latin typeface="Bodoni"/>
              <a:ea typeface="Bodoni"/>
              <a:cs typeface="Bodoni"/>
              <a:sym typeface="Bodoni"/>
            </a:endParaRPr>
          </a:p>
        </p:txBody>
      </p:sp>
      <p:sp>
        <p:nvSpPr>
          <p:cNvPr id="242" name="Google Shape;242;p25"/>
          <p:cNvSpPr txBox="1"/>
          <p:nvPr/>
        </p:nvSpPr>
        <p:spPr>
          <a:xfrm>
            <a:off x="409800" y="6926250"/>
            <a:ext cx="3893700" cy="1887000"/>
          </a:xfrm>
          <a:prstGeom prst="rect">
            <a:avLst/>
          </a:prstGeom>
          <a:noFill/>
          <a:ln>
            <a:noFill/>
          </a:ln>
        </p:spPr>
        <p:txBody>
          <a:bodyPr spcFirstLastPara="1" wrap="square" lIns="91425" tIns="91425" rIns="91425" bIns="91425" anchor="t" anchorCtr="0">
            <a:spAutoFit/>
          </a:bodyPr>
          <a:lstStyle/>
          <a:p>
            <a:pPr marL="457200" lvl="0" indent="-317500" algn="l" rtl="0">
              <a:lnSpc>
                <a:spcPct val="115000"/>
              </a:lnSpc>
              <a:spcBef>
                <a:spcPts val="0"/>
              </a:spcBef>
              <a:spcAft>
                <a:spcPts val="0"/>
              </a:spcAft>
              <a:buClr>
                <a:schemeClr val="dk1"/>
              </a:buClr>
              <a:buSzPts val="1400"/>
              <a:buFont typeface="Montserrat"/>
              <a:buChar char="●"/>
            </a:pPr>
            <a:r>
              <a:rPr lang="en">
                <a:solidFill>
                  <a:schemeClr val="dk1"/>
                </a:solidFill>
                <a:latin typeface="Montserrat"/>
                <a:ea typeface="Montserrat"/>
                <a:cs typeface="Montserrat"/>
                <a:sym typeface="Montserrat"/>
              </a:rPr>
              <a:t>Freshen up faded and chipped paint</a:t>
            </a:r>
            <a:endParaRPr>
              <a:solidFill>
                <a:schemeClr val="dk1"/>
              </a:solidFill>
              <a:latin typeface="Montserrat"/>
              <a:ea typeface="Montserrat"/>
              <a:cs typeface="Montserrat"/>
              <a:sym typeface="Montserrat"/>
            </a:endParaRPr>
          </a:p>
          <a:p>
            <a:pPr marL="457200" lvl="0" indent="-317500" algn="l" rtl="0">
              <a:lnSpc>
                <a:spcPct val="115000"/>
              </a:lnSpc>
              <a:spcBef>
                <a:spcPts val="0"/>
              </a:spcBef>
              <a:spcAft>
                <a:spcPts val="0"/>
              </a:spcAft>
              <a:buClr>
                <a:schemeClr val="dk1"/>
              </a:buClr>
              <a:buSzPts val="1400"/>
              <a:buFont typeface="Montserrat"/>
              <a:buChar char="●"/>
            </a:pPr>
            <a:r>
              <a:rPr lang="en">
                <a:solidFill>
                  <a:schemeClr val="dk1"/>
                </a:solidFill>
                <a:latin typeface="Montserrat"/>
                <a:ea typeface="Montserrat"/>
                <a:cs typeface="Montserrat"/>
                <a:sym typeface="Montserrat"/>
              </a:rPr>
              <a:t>Declutter and depersonalize</a:t>
            </a:r>
            <a:endParaRPr>
              <a:solidFill>
                <a:schemeClr val="dk1"/>
              </a:solidFill>
              <a:latin typeface="Montserrat"/>
              <a:ea typeface="Montserrat"/>
              <a:cs typeface="Montserrat"/>
              <a:sym typeface="Montserrat"/>
            </a:endParaRPr>
          </a:p>
          <a:p>
            <a:pPr marL="457200" lvl="0" indent="-317500" algn="l" rtl="0">
              <a:lnSpc>
                <a:spcPct val="115000"/>
              </a:lnSpc>
              <a:spcBef>
                <a:spcPts val="0"/>
              </a:spcBef>
              <a:spcAft>
                <a:spcPts val="0"/>
              </a:spcAft>
              <a:buClr>
                <a:schemeClr val="dk1"/>
              </a:buClr>
              <a:buSzPts val="1400"/>
              <a:buFont typeface="Montserrat"/>
              <a:buChar char="●"/>
            </a:pPr>
            <a:r>
              <a:rPr lang="en">
                <a:solidFill>
                  <a:schemeClr val="dk1"/>
                </a:solidFill>
                <a:latin typeface="Montserrat"/>
                <a:ea typeface="Montserrat"/>
                <a:cs typeface="Montserrat"/>
                <a:sym typeface="Montserrat"/>
              </a:rPr>
              <a:t>Update your curb appeal</a:t>
            </a:r>
            <a:endParaRPr>
              <a:solidFill>
                <a:schemeClr val="dk1"/>
              </a:solidFill>
              <a:latin typeface="Montserrat"/>
              <a:ea typeface="Montserrat"/>
              <a:cs typeface="Montserrat"/>
              <a:sym typeface="Montserrat"/>
            </a:endParaRPr>
          </a:p>
          <a:p>
            <a:pPr marL="457200" lvl="0" indent="-317500" algn="l" rtl="0">
              <a:lnSpc>
                <a:spcPct val="115000"/>
              </a:lnSpc>
              <a:spcBef>
                <a:spcPts val="0"/>
              </a:spcBef>
              <a:spcAft>
                <a:spcPts val="0"/>
              </a:spcAft>
              <a:buClr>
                <a:schemeClr val="dk1"/>
              </a:buClr>
              <a:buSzPts val="1400"/>
              <a:buFont typeface="Montserrat"/>
              <a:buChar char="●"/>
            </a:pPr>
            <a:r>
              <a:rPr lang="en">
                <a:solidFill>
                  <a:schemeClr val="dk1"/>
                </a:solidFill>
                <a:latin typeface="Montserrat"/>
                <a:ea typeface="Montserrat"/>
                <a:cs typeface="Montserrat"/>
                <a:sym typeface="Montserrat"/>
              </a:rPr>
              <a:t>Deep clean</a:t>
            </a:r>
            <a:endParaRPr>
              <a:solidFill>
                <a:schemeClr val="dk1"/>
              </a:solidFill>
              <a:latin typeface="Montserrat"/>
              <a:ea typeface="Montserrat"/>
              <a:cs typeface="Montserrat"/>
              <a:sym typeface="Montserrat"/>
            </a:endParaRPr>
          </a:p>
          <a:p>
            <a:pPr marL="457200" lvl="0" indent="-317500" algn="l" rtl="0">
              <a:lnSpc>
                <a:spcPct val="115000"/>
              </a:lnSpc>
              <a:spcBef>
                <a:spcPts val="0"/>
              </a:spcBef>
              <a:spcAft>
                <a:spcPts val="0"/>
              </a:spcAft>
              <a:buClr>
                <a:schemeClr val="dk1"/>
              </a:buClr>
              <a:buSzPts val="1400"/>
              <a:buFont typeface="Montserrat"/>
              <a:buChar char="●"/>
            </a:pPr>
            <a:r>
              <a:rPr lang="en">
                <a:solidFill>
                  <a:schemeClr val="dk1"/>
                </a:solidFill>
                <a:latin typeface="Montserrat"/>
                <a:ea typeface="Montserrat"/>
                <a:cs typeface="Montserrat"/>
                <a:sym typeface="Montserrat"/>
              </a:rPr>
              <a:t>Craft a marketing plan</a:t>
            </a:r>
            <a:endParaRPr>
              <a:solidFill>
                <a:schemeClr val="dk1"/>
              </a:solidFill>
              <a:latin typeface="Montserrat"/>
              <a:ea typeface="Montserrat"/>
              <a:cs typeface="Montserrat"/>
              <a:sym typeface="Montserrat"/>
            </a:endParaRPr>
          </a:p>
          <a:p>
            <a:pPr marL="457200" lvl="0" indent="-317500" algn="l" rtl="0">
              <a:lnSpc>
                <a:spcPct val="115000"/>
              </a:lnSpc>
              <a:spcBef>
                <a:spcPts val="0"/>
              </a:spcBef>
              <a:spcAft>
                <a:spcPts val="0"/>
              </a:spcAft>
              <a:buClr>
                <a:schemeClr val="dk1"/>
              </a:buClr>
              <a:buSzPts val="1400"/>
              <a:buFont typeface="Montserrat"/>
              <a:buChar char="●"/>
            </a:pPr>
            <a:r>
              <a:rPr lang="en">
                <a:solidFill>
                  <a:schemeClr val="dk1"/>
                </a:solidFill>
                <a:latin typeface="Montserrat"/>
                <a:ea typeface="Montserrat"/>
                <a:cs typeface="Montserrat"/>
                <a:sym typeface="Montserrat"/>
              </a:rPr>
              <a:t>Perform an odor test</a:t>
            </a:r>
            <a:endParaRPr>
              <a:latin typeface="Montserrat"/>
              <a:ea typeface="Montserrat"/>
              <a:cs typeface="Montserrat"/>
              <a:sym typeface="Montserrat"/>
            </a:endParaRPr>
          </a:p>
        </p:txBody>
      </p:sp>
      <p:pic>
        <p:nvPicPr>
          <p:cNvPr id="243" name="Google Shape;243;p25"/>
          <p:cNvPicPr preferRelativeResize="0"/>
          <p:nvPr/>
        </p:nvPicPr>
        <p:blipFill>
          <a:blip r:embed="rId3">
            <a:alphaModFix/>
          </a:blip>
          <a:stretch>
            <a:fillRect/>
          </a:stretch>
        </p:blipFill>
        <p:spPr>
          <a:xfrm>
            <a:off x="3530763" y="2659125"/>
            <a:ext cx="3776799" cy="322404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Google Shape;248;p26"/>
          <p:cNvPicPr preferRelativeResize="0"/>
          <p:nvPr/>
        </p:nvPicPr>
        <p:blipFill rotWithShape="1">
          <a:blip r:embed="rId3">
            <a:alphaModFix/>
          </a:blip>
          <a:srcRect l="18063" r="23573"/>
          <a:stretch/>
        </p:blipFill>
        <p:spPr>
          <a:xfrm>
            <a:off x="0" y="-3925"/>
            <a:ext cx="3556849" cy="9144003"/>
          </a:xfrm>
          <a:prstGeom prst="rect">
            <a:avLst/>
          </a:prstGeom>
          <a:noFill/>
          <a:ln>
            <a:noFill/>
          </a:ln>
        </p:spPr>
      </p:pic>
      <p:sp>
        <p:nvSpPr>
          <p:cNvPr id="249" name="Google Shape;249;p26"/>
          <p:cNvSpPr/>
          <p:nvPr/>
        </p:nvSpPr>
        <p:spPr>
          <a:xfrm>
            <a:off x="2684925" y="0"/>
            <a:ext cx="4630200" cy="9144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6"/>
          <p:cNvSpPr txBox="1"/>
          <p:nvPr/>
        </p:nvSpPr>
        <p:spPr>
          <a:xfrm>
            <a:off x="1340400" y="351500"/>
            <a:ext cx="5549700" cy="1539300"/>
          </a:xfrm>
          <a:prstGeom prst="rect">
            <a:avLst/>
          </a:prstGeom>
          <a:noFill/>
          <a:ln>
            <a:noFill/>
          </a:ln>
        </p:spPr>
        <p:txBody>
          <a:bodyPr spcFirstLastPara="1" wrap="square" lIns="91425" tIns="91425" rIns="91425" bIns="91425" anchor="t" anchorCtr="0">
            <a:spAutoFit/>
          </a:bodyPr>
          <a:lstStyle/>
          <a:p>
            <a:pPr marL="0" lvl="0" indent="0" algn="r" rtl="0">
              <a:lnSpc>
                <a:spcPct val="80000"/>
              </a:lnSpc>
              <a:spcBef>
                <a:spcPts val="0"/>
              </a:spcBef>
              <a:spcAft>
                <a:spcPts val="0"/>
              </a:spcAft>
              <a:buNone/>
            </a:pPr>
            <a:r>
              <a:rPr lang="en" sz="5500">
                <a:solidFill>
                  <a:srgbClr val="1C1C1C"/>
                </a:solidFill>
                <a:latin typeface="Bodoni"/>
                <a:ea typeface="Bodoni"/>
                <a:cs typeface="Bodoni"/>
                <a:sym typeface="Bodoni"/>
              </a:rPr>
              <a:t>Contract</a:t>
            </a:r>
            <a:endParaRPr sz="5500">
              <a:solidFill>
                <a:srgbClr val="1C1C1C"/>
              </a:solidFill>
              <a:latin typeface="Bodoni"/>
              <a:ea typeface="Bodoni"/>
              <a:cs typeface="Bodoni"/>
              <a:sym typeface="Bodoni"/>
            </a:endParaRPr>
          </a:p>
          <a:p>
            <a:pPr marL="0" lvl="0" indent="0" algn="r" rtl="0">
              <a:lnSpc>
                <a:spcPct val="80000"/>
              </a:lnSpc>
              <a:spcBef>
                <a:spcPts val="0"/>
              </a:spcBef>
              <a:spcAft>
                <a:spcPts val="0"/>
              </a:spcAft>
              <a:buNone/>
            </a:pPr>
            <a:r>
              <a:rPr lang="en" sz="5500">
                <a:solidFill>
                  <a:srgbClr val="1C1C1C"/>
                </a:solidFill>
                <a:latin typeface="Bodoni"/>
                <a:ea typeface="Bodoni"/>
                <a:cs typeface="Bodoni"/>
                <a:sym typeface="Bodoni"/>
              </a:rPr>
              <a:t>Negotiation.</a:t>
            </a:r>
            <a:endParaRPr sz="8100">
              <a:solidFill>
                <a:srgbClr val="1C1C1C"/>
              </a:solidFill>
              <a:latin typeface="Bodoni"/>
              <a:ea typeface="Bodoni"/>
              <a:cs typeface="Bodoni"/>
              <a:sym typeface="Bodoni"/>
            </a:endParaRPr>
          </a:p>
        </p:txBody>
      </p:sp>
      <p:sp>
        <p:nvSpPr>
          <p:cNvPr id="251" name="Google Shape;251;p26"/>
          <p:cNvSpPr txBox="1"/>
          <p:nvPr/>
        </p:nvSpPr>
        <p:spPr>
          <a:xfrm>
            <a:off x="2689875" y="1894075"/>
            <a:ext cx="1421400" cy="1185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500">
                <a:solidFill>
                  <a:srgbClr val="DDD9CF"/>
                </a:solidFill>
                <a:latin typeface="Bodoni"/>
                <a:ea typeface="Bodoni"/>
                <a:cs typeface="Bodoni"/>
                <a:sym typeface="Bodoni"/>
              </a:rPr>
              <a:t>01</a:t>
            </a:r>
            <a:endParaRPr sz="6500">
              <a:solidFill>
                <a:srgbClr val="DDD9CF"/>
              </a:solidFill>
              <a:latin typeface="Bodoni"/>
              <a:ea typeface="Bodoni"/>
              <a:cs typeface="Bodoni"/>
              <a:sym typeface="Bodoni"/>
            </a:endParaRPr>
          </a:p>
        </p:txBody>
      </p:sp>
      <p:sp>
        <p:nvSpPr>
          <p:cNvPr id="252" name="Google Shape;252;p26"/>
          <p:cNvSpPr txBox="1"/>
          <p:nvPr/>
        </p:nvSpPr>
        <p:spPr>
          <a:xfrm>
            <a:off x="2684925" y="3310075"/>
            <a:ext cx="1421400" cy="1185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500">
                <a:solidFill>
                  <a:srgbClr val="DDD9CF"/>
                </a:solidFill>
                <a:latin typeface="Bodoni"/>
                <a:ea typeface="Bodoni"/>
                <a:cs typeface="Bodoni"/>
                <a:sym typeface="Bodoni"/>
              </a:rPr>
              <a:t>02</a:t>
            </a:r>
            <a:endParaRPr sz="6500">
              <a:solidFill>
                <a:srgbClr val="DDD9CF"/>
              </a:solidFill>
              <a:latin typeface="Bodoni"/>
              <a:ea typeface="Bodoni"/>
              <a:cs typeface="Bodoni"/>
              <a:sym typeface="Bodoni"/>
            </a:endParaRPr>
          </a:p>
        </p:txBody>
      </p:sp>
      <p:sp>
        <p:nvSpPr>
          <p:cNvPr id="253" name="Google Shape;253;p26"/>
          <p:cNvSpPr txBox="1"/>
          <p:nvPr/>
        </p:nvSpPr>
        <p:spPr>
          <a:xfrm>
            <a:off x="2689875" y="4726075"/>
            <a:ext cx="1421400" cy="1185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500">
                <a:solidFill>
                  <a:srgbClr val="DDD9CF"/>
                </a:solidFill>
                <a:latin typeface="Bodoni"/>
                <a:ea typeface="Bodoni"/>
                <a:cs typeface="Bodoni"/>
                <a:sym typeface="Bodoni"/>
              </a:rPr>
              <a:t>03</a:t>
            </a:r>
            <a:endParaRPr sz="6500">
              <a:solidFill>
                <a:srgbClr val="DDD9CF"/>
              </a:solidFill>
              <a:latin typeface="Bodoni"/>
              <a:ea typeface="Bodoni"/>
              <a:cs typeface="Bodoni"/>
              <a:sym typeface="Bodoni"/>
            </a:endParaRPr>
          </a:p>
        </p:txBody>
      </p:sp>
      <p:sp>
        <p:nvSpPr>
          <p:cNvPr id="254" name="Google Shape;254;p26"/>
          <p:cNvSpPr txBox="1"/>
          <p:nvPr/>
        </p:nvSpPr>
        <p:spPr>
          <a:xfrm>
            <a:off x="2689875" y="6142075"/>
            <a:ext cx="1421400" cy="1185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500">
                <a:solidFill>
                  <a:srgbClr val="DDD9CF"/>
                </a:solidFill>
                <a:latin typeface="Bodoni"/>
                <a:ea typeface="Bodoni"/>
                <a:cs typeface="Bodoni"/>
                <a:sym typeface="Bodoni"/>
              </a:rPr>
              <a:t>04</a:t>
            </a:r>
            <a:endParaRPr sz="6500">
              <a:solidFill>
                <a:srgbClr val="DDD9CF"/>
              </a:solidFill>
              <a:latin typeface="Bodoni"/>
              <a:ea typeface="Bodoni"/>
              <a:cs typeface="Bodoni"/>
              <a:sym typeface="Bodoni"/>
            </a:endParaRPr>
          </a:p>
        </p:txBody>
      </p:sp>
      <p:sp>
        <p:nvSpPr>
          <p:cNvPr id="255" name="Google Shape;255;p26"/>
          <p:cNvSpPr txBox="1"/>
          <p:nvPr/>
        </p:nvSpPr>
        <p:spPr>
          <a:xfrm>
            <a:off x="2689875" y="7558075"/>
            <a:ext cx="1421400" cy="1185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500">
                <a:solidFill>
                  <a:srgbClr val="DDD9CF"/>
                </a:solidFill>
                <a:latin typeface="Bodoni"/>
                <a:ea typeface="Bodoni"/>
                <a:cs typeface="Bodoni"/>
                <a:sym typeface="Bodoni"/>
              </a:rPr>
              <a:t>05</a:t>
            </a:r>
            <a:endParaRPr sz="6500">
              <a:solidFill>
                <a:srgbClr val="DDD9CF"/>
              </a:solidFill>
              <a:latin typeface="Bodoni"/>
              <a:ea typeface="Bodoni"/>
              <a:cs typeface="Bodoni"/>
              <a:sym typeface="Bodoni"/>
            </a:endParaRPr>
          </a:p>
        </p:txBody>
      </p:sp>
      <p:sp>
        <p:nvSpPr>
          <p:cNvPr id="256" name="Google Shape;256;p26"/>
          <p:cNvSpPr txBox="1"/>
          <p:nvPr/>
        </p:nvSpPr>
        <p:spPr>
          <a:xfrm>
            <a:off x="4106325" y="2178925"/>
            <a:ext cx="19782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1C1C1C"/>
                </a:solidFill>
                <a:latin typeface="Montserrat"/>
                <a:ea typeface="Montserrat"/>
                <a:cs typeface="Montserrat"/>
                <a:sym typeface="Montserrat"/>
              </a:rPr>
              <a:t>Review the agreement</a:t>
            </a:r>
            <a:endParaRPr>
              <a:solidFill>
                <a:srgbClr val="1C1C1C"/>
              </a:solidFill>
              <a:latin typeface="Montserrat"/>
              <a:ea typeface="Montserrat"/>
              <a:cs typeface="Montserrat"/>
              <a:sym typeface="Montserrat"/>
            </a:endParaRPr>
          </a:p>
        </p:txBody>
      </p:sp>
      <p:sp>
        <p:nvSpPr>
          <p:cNvPr id="257" name="Google Shape;257;p26"/>
          <p:cNvSpPr txBox="1"/>
          <p:nvPr/>
        </p:nvSpPr>
        <p:spPr>
          <a:xfrm>
            <a:off x="4111275" y="5118625"/>
            <a:ext cx="2512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1C1C1C"/>
                </a:solidFill>
                <a:latin typeface="Montserrat"/>
                <a:ea typeface="Montserrat"/>
                <a:cs typeface="Montserrat"/>
                <a:sym typeface="Montserrat"/>
              </a:rPr>
              <a:t>Establish your priorities</a:t>
            </a:r>
            <a:endParaRPr>
              <a:solidFill>
                <a:srgbClr val="1C1C1C"/>
              </a:solidFill>
              <a:latin typeface="Montserrat"/>
              <a:ea typeface="Montserrat"/>
              <a:cs typeface="Montserrat"/>
              <a:sym typeface="Montserrat"/>
            </a:endParaRPr>
          </a:p>
        </p:txBody>
      </p:sp>
      <p:sp>
        <p:nvSpPr>
          <p:cNvPr id="258" name="Google Shape;258;p26"/>
          <p:cNvSpPr txBox="1"/>
          <p:nvPr/>
        </p:nvSpPr>
        <p:spPr>
          <a:xfrm>
            <a:off x="4106325" y="3756475"/>
            <a:ext cx="2394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1C1C1C"/>
                </a:solidFill>
                <a:latin typeface="Montserrat"/>
                <a:ea typeface="Montserrat"/>
                <a:cs typeface="Montserrat"/>
                <a:sym typeface="Montserrat"/>
              </a:rPr>
              <a:t>Review contingencies</a:t>
            </a:r>
            <a:endParaRPr>
              <a:solidFill>
                <a:srgbClr val="1C1C1C"/>
              </a:solidFill>
              <a:latin typeface="Montserrat"/>
              <a:ea typeface="Montserrat"/>
              <a:cs typeface="Montserrat"/>
              <a:sym typeface="Montserrat"/>
            </a:endParaRPr>
          </a:p>
        </p:txBody>
      </p:sp>
      <p:sp>
        <p:nvSpPr>
          <p:cNvPr id="259" name="Google Shape;259;p26"/>
          <p:cNvSpPr txBox="1"/>
          <p:nvPr/>
        </p:nvSpPr>
        <p:spPr>
          <a:xfrm>
            <a:off x="4106325" y="6426925"/>
            <a:ext cx="2783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a:solidFill>
                  <a:srgbClr val="1C1C1C"/>
                </a:solidFill>
                <a:latin typeface="Montserrat"/>
                <a:ea typeface="Montserrat"/>
                <a:cs typeface="Montserrat"/>
                <a:sym typeface="Montserrat"/>
              </a:rPr>
              <a:t>Decide on counteroffer, acceptance or rejection</a:t>
            </a:r>
            <a:endParaRPr>
              <a:solidFill>
                <a:srgbClr val="1C1C1C"/>
              </a:solidFill>
              <a:latin typeface="Montserrat"/>
              <a:ea typeface="Montserrat"/>
              <a:cs typeface="Montserrat"/>
              <a:sym typeface="Montserrat"/>
            </a:endParaRPr>
          </a:p>
        </p:txBody>
      </p:sp>
      <p:sp>
        <p:nvSpPr>
          <p:cNvPr id="260" name="Google Shape;260;p26"/>
          <p:cNvSpPr txBox="1"/>
          <p:nvPr/>
        </p:nvSpPr>
        <p:spPr>
          <a:xfrm>
            <a:off x="4111275" y="7842925"/>
            <a:ext cx="19782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1C1C1C"/>
                </a:solidFill>
                <a:latin typeface="Montserrat"/>
                <a:ea typeface="Montserrat"/>
                <a:cs typeface="Montserrat"/>
                <a:sym typeface="Montserrat"/>
              </a:rPr>
              <a:t>Obtain signatures from all parties</a:t>
            </a:r>
            <a:endParaRPr>
              <a:solidFill>
                <a:srgbClr val="1C1C1C"/>
              </a:solidFill>
              <a:latin typeface="Montserrat"/>
              <a:ea typeface="Montserrat"/>
              <a:cs typeface="Montserrat"/>
              <a:sym typeface="Montserrat"/>
            </a:endParaRPr>
          </a:p>
        </p:txBody>
      </p:sp>
      <p:sp>
        <p:nvSpPr>
          <p:cNvPr id="261" name="Google Shape;261;p26"/>
          <p:cNvSpPr/>
          <p:nvPr/>
        </p:nvSpPr>
        <p:spPr>
          <a:xfrm>
            <a:off x="0" y="6223825"/>
            <a:ext cx="2685000" cy="2924100"/>
          </a:xfrm>
          <a:prstGeom prst="rect">
            <a:avLst/>
          </a:prstGeom>
          <a:solidFill>
            <a:srgbClr val="1C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7F2EA"/>
              </a:solidFill>
            </a:endParaRPr>
          </a:p>
        </p:txBody>
      </p:sp>
      <p:sp>
        <p:nvSpPr>
          <p:cNvPr id="262" name="Google Shape;262;p26"/>
          <p:cNvSpPr/>
          <p:nvPr/>
        </p:nvSpPr>
        <p:spPr>
          <a:xfrm>
            <a:off x="145350" y="6411175"/>
            <a:ext cx="2394300" cy="2549400"/>
          </a:xfrm>
          <a:prstGeom prst="rect">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3500">
                <a:solidFill>
                  <a:schemeClr val="lt1"/>
                </a:solidFill>
                <a:latin typeface="Bodoni"/>
                <a:ea typeface="Bodoni"/>
                <a:cs typeface="Bodoni"/>
                <a:sym typeface="Bodoni"/>
              </a:rPr>
              <a:t>08</a:t>
            </a:r>
            <a:endParaRPr>
              <a:solidFill>
                <a:srgbClr val="FFFFFF"/>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7" name="Google Shape;267;p27"/>
          <p:cNvPicPr preferRelativeResize="0"/>
          <p:nvPr/>
        </p:nvPicPr>
        <p:blipFill rotWithShape="1">
          <a:blip r:embed="rId3">
            <a:alphaModFix/>
          </a:blip>
          <a:srcRect/>
          <a:stretch/>
        </p:blipFill>
        <p:spPr>
          <a:xfrm>
            <a:off x="0" y="0"/>
            <a:ext cx="7315200" cy="5486400"/>
          </a:xfrm>
          <a:prstGeom prst="rect">
            <a:avLst/>
          </a:prstGeom>
          <a:noFill/>
          <a:ln>
            <a:noFill/>
          </a:ln>
        </p:spPr>
      </p:pic>
      <p:sp>
        <p:nvSpPr>
          <p:cNvPr id="268" name="Google Shape;268;p27"/>
          <p:cNvSpPr/>
          <p:nvPr/>
        </p:nvSpPr>
        <p:spPr>
          <a:xfrm>
            <a:off x="0" y="2694950"/>
            <a:ext cx="7315200" cy="6220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7"/>
          <p:cNvSpPr/>
          <p:nvPr/>
        </p:nvSpPr>
        <p:spPr>
          <a:xfrm>
            <a:off x="0" y="2633500"/>
            <a:ext cx="7315200" cy="6567900"/>
          </a:xfrm>
          <a:prstGeom prst="rect">
            <a:avLst/>
          </a:prstGeom>
          <a:solidFill>
            <a:srgbClr val="F7F2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7"/>
          <p:cNvSpPr txBox="1"/>
          <p:nvPr/>
        </p:nvSpPr>
        <p:spPr>
          <a:xfrm>
            <a:off x="559000" y="2991250"/>
            <a:ext cx="40176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a:solidFill>
                  <a:srgbClr val="1C1C1C"/>
                </a:solidFill>
                <a:latin typeface="Bodoni"/>
                <a:ea typeface="Bodoni"/>
                <a:cs typeface="Bodoni"/>
                <a:sym typeface="Bodoni"/>
              </a:rPr>
              <a:t>PREPARE YOUR HOME</a:t>
            </a:r>
            <a:endParaRPr sz="2700">
              <a:solidFill>
                <a:srgbClr val="1C1C1C"/>
              </a:solidFill>
              <a:latin typeface="Bodoni"/>
              <a:ea typeface="Bodoni"/>
              <a:cs typeface="Bodoni"/>
              <a:sym typeface="Bodoni"/>
            </a:endParaRPr>
          </a:p>
        </p:txBody>
      </p:sp>
      <p:sp>
        <p:nvSpPr>
          <p:cNvPr id="271" name="Google Shape;271;p27"/>
          <p:cNvSpPr/>
          <p:nvPr/>
        </p:nvSpPr>
        <p:spPr>
          <a:xfrm>
            <a:off x="955650" y="790050"/>
            <a:ext cx="5403900" cy="10533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7"/>
          <p:cNvSpPr/>
          <p:nvPr/>
        </p:nvSpPr>
        <p:spPr>
          <a:xfrm>
            <a:off x="1115850" y="947250"/>
            <a:ext cx="5083500" cy="738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73" name="Google Shape;273;p27"/>
          <p:cNvSpPr txBox="1"/>
          <p:nvPr/>
        </p:nvSpPr>
        <p:spPr>
          <a:xfrm>
            <a:off x="1201350" y="947250"/>
            <a:ext cx="47673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600">
                <a:solidFill>
                  <a:srgbClr val="1C1C1C"/>
                </a:solidFill>
                <a:latin typeface="Bodoni"/>
                <a:ea typeface="Bodoni"/>
                <a:cs typeface="Bodoni"/>
                <a:sym typeface="Bodoni"/>
              </a:rPr>
              <a:t>STAGING TIPS</a:t>
            </a:r>
            <a:endParaRPr sz="3500">
              <a:solidFill>
                <a:srgbClr val="1C1C1C"/>
              </a:solidFill>
              <a:latin typeface="Bodoni"/>
              <a:ea typeface="Bodoni"/>
              <a:cs typeface="Bodoni"/>
              <a:sym typeface="Bodoni"/>
            </a:endParaRPr>
          </a:p>
        </p:txBody>
      </p:sp>
      <p:sp>
        <p:nvSpPr>
          <p:cNvPr id="274" name="Google Shape;274;p27"/>
          <p:cNvSpPr/>
          <p:nvPr/>
        </p:nvSpPr>
        <p:spPr>
          <a:xfrm>
            <a:off x="683975" y="4206225"/>
            <a:ext cx="432000" cy="4581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7"/>
          <p:cNvSpPr/>
          <p:nvPr/>
        </p:nvSpPr>
        <p:spPr>
          <a:xfrm>
            <a:off x="683975" y="4923450"/>
            <a:ext cx="432000" cy="4581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7"/>
          <p:cNvSpPr/>
          <p:nvPr/>
        </p:nvSpPr>
        <p:spPr>
          <a:xfrm>
            <a:off x="683975" y="5640675"/>
            <a:ext cx="432000" cy="4581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7"/>
          <p:cNvSpPr/>
          <p:nvPr/>
        </p:nvSpPr>
        <p:spPr>
          <a:xfrm>
            <a:off x="683975" y="6443488"/>
            <a:ext cx="432000" cy="4581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7"/>
          <p:cNvSpPr/>
          <p:nvPr/>
        </p:nvSpPr>
        <p:spPr>
          <a:xfrm>
            <a:off x="683975" y="7246300"/>
            <a:ext cx="432000" cy="4581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7"/>
          <p:cNvSpPr/>
          <p:nvPr/>
        </p:nvSpPr>
        <p:spPr>
          <a:xfrm>
            <a:off x="683975" y="8039850"/>
            <a:ext cx="432000" cy="4581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7"/>
          <p:cNvSpPr txBox="1"/>
          <p:nvPr/>
        </p:nvSpPr>
        <p:spPr>
          <a:xfrm>
            <a:off x="1307950" y="4219725"/>
            <a:ext cx="2954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Montserrat"/>
                <a:ea typeface="Montserrat"/>
                <a:cs typeface="Montserrat"/>
                <a:sym typeface="Montserrat"/>
              </a:rPr>
              <a:t>Declutter &amp; depersonalize</a:t>
            </a:r>
            <a:endParaRPr sz="1200">
              <a:latin typeface="Montserrat"/>
              <a:ea typeface="Montserrat"/>
              <a:cs typeface="Montserrat"/>
              <a:sym typeface="Montserrat"/>
            </a:endParaRPr>
          </a:p>
        </p:txBody>
      </p:sp>
      <p:sp>
        <p:nvSpPr>
          <p:cNvPr id="281" name="Google Shape;281;p27"/>
          <p:cNvSpPr txBox="1"/>
          <p:nvPr/>
        </p:nvSpPr>
        <p:spPr>
          <a:xfrm>
            <a:off x="1307950" y="4967850"/>
            <a:ext cx="2954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Montserrat"/>
                <a:ea typeface="Montserrat"/>
                <a:cs typeface="Montserrat"/>
                <a:sym typeface="Montserrat"/>
              </a:rPr>
              <a:t>Minimize furniture</a:t>
            </a:r>
            <a:endParaRPr sz="1200">
              <a:latin typeface="Montserrat"/>
              <a:ea typeface="Montserrat"/>
              <a:cs typeface="Montserrat"/>
              <a:sym typeface="Montserrat"/>
            </a:endParaRPr>
          </a:p>
        </p:txBody>
      </p:sp>
      <p:sp>
        <p:nvSpPr>
          <p:cNvPr id="282" name="Google Shape;282;p27"/>
          <p:cNvSpPr txBox="1"/>
          <p:nvPr/>
        </p:nvSpPr>
        <p:spPr>
          <a:xfrm>
            <a:off x="1307950" y="5715975"/>
            <a:ext cx="2954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Montserrat"/>
                <a:ea typeface="Montserrat"/>
                <a:cs typeface="Montserrat"/>
                <a:sym typeface="Montserrat"/>
              </a:rPr>
              <a:t>Deep clean</a:t>
            </a:r>
            <a:endParaRPr sz="1200">
              <a:latin typeface="Montserrat"/>
              <a:ea typeface="Montserrat"/>
              <a:cs typeface="Montserrat"/>
              <a:sym typeface="Montserrat"/>
            </a:endParaRPr>
          </a:p>
        </p:txBody>
      </p:sp>
      <p:sp>
        <p:nvSpPr>
          <p:cNvPr id="283" name="Google Shape;283;p27"/>
          <p:cNvSpPr txBox="1"/>
          <p:nvPr/>
        </p:nvSpPr>
        <p:spPr>
          <a:xfrm>
            <a:off x="1307950" y="6464100"/>
            <a:ext cx="2954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Montserrat"/>
                <a:ea typeface="Montserrat"/>
                <a:cs typeface="Montserrat"/>
                <a:sym typeface="Montserrat"/>
              </a:rPr>
              <a:t>Use natural lighting</a:t>
            </a:r>
            <a:endParaRPr sz="1200">
              <a:latin typeface="Montserrat"/>
              <a:ea typeface="Montserrat"/>
              <a:cs typeface="Montserrat"/>
              <a:sym typeface="Montserrat"/>
            </a:endParaRPr>
          </a:p>
        </p:txBody>
      </p:sp>
      <p:sp>
        <p:nvSpPr>
          <p:cNvPr id="284" name="Google Shape;284;p27"/>
          <p:cNvSpPr txBox="1"/>
          <p:nvPr/>
        </p:nvSpPr>
        <p:spPr>
          <a:xfrm>
            <a:off x="1307950" y="7290700"/>
            <a:ext cx="2954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Montserrat"/>
                <a:ea typeface="Montserrat"/>
                <a:cs typeface="Montserrat"/>
                <a:sym typeface="Montserrat"/>
              </a:rPr>
              <a:t>Eliminate odors</a:t>
            </a:r>
            <a:endParaRPr sz="1200">
              <a:latin typeface="Montserrat"/>
              <a:ea typeface="Montserrat"/>
              <a:cs typeface="Montserrat"/>
              <a:sym typeface="Montserrat"/>
            </a:endParaRPr>
          </a:p>
        </p:txBody>
      </p:sp>
      <p:sp>
        <p:nvSpPr>
          <p:cNvPr id="285" name="Google Shape;285;p27"/>
          <p:cNvSpPr txBox="1"/>
          <p:nvPr/>
        </p:nvSpPr>
        <p:spPr>
          <a:xfrm>
            <a:off x="1307950" y="7960350"/>
            <a:ext cx="2954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Montserrat"/>
                <a:ea typeface="Montserrat"/>
                <a:cs typeface="Montserrat"/>
                <a:sym typeface="Montserrat"/>
              </a:rPr>
              <a:t>Have a fresh set of eyes review</a:t>
            </a:r>
            <a:endParaRPr sz="1200">
              <a:latin typeface="Montserrat"/>
              <a:ea typeface="Montserrat"/>
              <a:cs typeface="Montserrat"/>
              <a:sym typeface="Montserrat"/>
            </a:endParaRPr>
          </a:p>
          <a:p>
            <a:pPr marL="0" lvl="0" indent="0" algn="l" rtl="0">
              <a:spcBef>
                <a:spcPts val="0"/>
              </a:spcBef>
              <a:spcAft>
                <a:spcPts val="0"/>
              </a:spcAft>
              <a:buNone/>
            </a:pPr>
            <a:r>
              <a:rPr lang="en" sz="1200">
                <a:latin typeface="Montserrat"/>
                <a:ea typeface="Montserrat"/>
                <a:cs typeface="Montserrat"/>
                <a:sym typeface="Montserrat"/>
              </a:rPr>
              <a:t>your home</a:t>
            </a:r>
            <a:endParaRPr sz="1200">
              <a:latin typeface="Montserrat"/>
              <a:ea typeface="Montserrat"/>
              <a:cs typeface="Montserrat"/>
              <a:sym typeface="Montserrat"/>
            </a:endParaRPr>
          </a:p>
        </p:txBody>
      </p:sp>
      <p:pic>
        <p:nvPicPr>
          <p:cNvPr id="286" name="Google Shape;286;p27"/>
          <p:cNvPicPr preferRelativeResize="0"/>
          <p:nvPr/>
        </p:nvPicPr>
        <p:blipFill rotWithShape="1">
          <a:blip r:embed="rId4">
            <a:alphaModFix/>
          </a:blip>
          <a:srcRect t="5562" b="5571"/>
          <a:stretch/>
        </p:blipFill>
        <p:spPr>
          <a:xfrm>
            <a:off x="3969025" y="3373721"/>
            <a:ext cx="2810424" cy="1873156"/>
          </a:xfrm>
          <a:prstGeom prst="rect">
            <a:avLst/>
          </a:prstGeom>
          <a:noFill/>
          <a:ln>
            <a:noFill/>
          </a:ln>
        </p:spPr>
      </p:pic>
      <p:pic>
        <p:nvPicPr>
          <p:cNvPr id="287" name="Google Shape;287;p27"/>
          <p:cNvPicPr preferRelativeResize="0"/>
          <p:nvPr/>
        </p:nvPicPr>
        <p:blipFill rotWithShape="1">
          <a:blip r:embed="rId5">
            <a:alphaModFix/>
          </a:blip>
          <a:srcRect t="9" b="9"/>
          <a:stretch/>
        </p:blipFill>
        <p:spPr>
          <a:xfrm>
            <a:off x="3969025" y="6158707"/>
            <a:ext cx="2810424" cy="1872708"/>
          </a:xfrm>
          <a:prstGeom prst="rect">
            <a:avLst/>
          </a:prstGeom>
          <a:noFill/>
          <a:ln>
            <a:noFill/>
          </a:ln>
        </p:spPr>
      </p:pic>
      <p:sp>
        <p:nvSpPr>
          <p:cNvPr id="288" name="Google Shape;288;p27"/>
          <p:cNvSpPr txBox="1"/>
          <p:nvPr/>
        </p:nvSpPr>
        <p:spPr>
          <a:xfrm>
            <a:off x="3969025" y="5402400"/>
            <a:ext cx="2954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Montserrat"/>
                <a:ea typeface="Montserrat"/>
                <a:cs typeface="Montserrat"/>
                <a:sym typeface="Montserrat"/>
              </a:rPr>
              <a:t>Create a neutral space that buyers can envision themselves in.</a:t>
            </a:r>
            <a:endParaRPr sz="1200">
              <a:latin typeface="Montserrat"/>
              <a:ea typeface="Montserrat"/>
              <a:cs typeface="Montserrat"/>
              <a:sym typeface="Montserrat"/>
            </a:endParaRPr>
          </a:p>
        </p:txBody>
      </p:sp>
      <p:sp>
        <p:nvSpPr>
          <p:cNvPr id="289" name="Google Shape;289;p27"/>
          <p:cNvSpPr txBox="1"/>
          <p:nvPr/>
        </p:nvSpPr>
        <p:spPr>
          <a:xfrm>
            <a:off x="3969025" y="8058225"/>
            <a:ext cx="29547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Montserrat"/>
                <a:ea typeface="Montserrat"/>
                <a:cs typeface="Montserrat"/>
                <a:sym typeface="Montserrat"/>
              </a:rPr>
              <a:t>Creating a warm and inviting space makes a home more attractive to potential buyers.</a:t>
            </a:r>
            <a:endParaRPr sz="1200">
              <a:latin typeface="Montserrat"/>
              <a:ea typeface="Montserrat"/>
              <a:cs typeface="Montserrat"/>
              <a:sym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94" name="Google Shape;294;p28"/>
          <p:cNvPicPr preferRelativeResize="0"/>
          <p:nvPr/>
        </p:nvPicPr>
        <p:blipFill>
          <a:blip r:embed="rId3">
            <a:alphaModFix/>
          </a:blip>
          <a:stretch>
            <a:fillRect/>
          </a:stretch>
        </p:blipFill>
        <p:spPr>
          <a:xfrm>
            <a:off x="0" y="0"/>
            <a:ext cx="7315200" cy="5486400"/>
          </a:xfrm>
          <a:prstGeom prst="rect">
            <a:avLst/>
          </a:prstGeom>
          <a:noFill/>
          <a:ln>
            <a:noFill/>
          </a:ln>
        </p:spPr>
      </p:pic>
      <p:sp>
        <p:nvSpPr>
          <p:cNvPr id="295" name="Google Shape;295;p28"/>
          <p:cNvSpPr/>
          <p:nvPr/>
        </p:nvSpPr>
        <p:spPr>
          <a:xfrm>
            <a:off x="0" y="2694950"/>
            <a:ext cx="7315200" cy="6220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8"/>
          <p:cNvSpPr/>
          <p:nvPr/>
        </p:nvSpPr>
        <p:spPr>
          <a:xfrm>
            <a:off x="0" y="2633500"/>
            <a:ext cx="7315200" cy="6567900"/>
          </a:xfrm>
          <a:prstGeom prst="rect">
            <a:avLst/>
          </a:prstGeom>
          <a:solidFill>
            <a:srgbClr val="F7F2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AE9E7"/>
              </a:solidFill>
            </a:endParaRPr>
          </a:p>
        </p:txBody>
      </p:sp>
      <p:sp>
        <p:nvSpPr>
          <p:cNvPr id="297" name="Google Shape;297;p28"/>
          <p:cNvSpPr txBox="1"/>
          <p:nvPr/>
        </p:nvSpPr>
        <p:spPr>
          <a:xfrm>
            <a:off x="559000" y="2991250"/>
            <a:ext cx="40176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a:solidFill>
                  <a:srgbClr val="1C1C1C"/>
                </a:solidFill>
                <a:latin typeface="Bodoni"/>
                <a:ea typeface="Bodoni"/>
                <a:cs typeface="Bodoni"/>
                <a:sym typeface="Bodoni"/>
              </a:rPr>
              <a:t>CURB APPEAL</a:t>
            </a:r>
            <a:endParaRPr sz="2400">
              <a:solidFill>
                <a:srgbClr val="1C1C1C"/>
              </a:solidFill>
              <a:latin typeface="Bodoni"/>
              <a:ea typeface="Bodoni"/>
              <a:cs typeface="Bodoni"/>
              <a:sym typeface="Bodoni"/>
            </a:endParaRPr>
          </a:p>
        </p:txBody>
      </p:sp>
      <p:sp>
        <p:nvSpPr>
          <p:cNvPr id="298" name="Google Shape;298;p28"/>
          <p:cNvSpPr/>
          <p:nvPr/>
        </p:nvSpPr>
        <p:spPr>
          <a:xfrm>
            <a:off x="955650" y="790050"/>
            <a:ext cx="5403900" cy="10533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8"/>
          <p:cNvSpPr/>
          <p:nvPr/>
        </p:nvSpPr>
        <p:spPr>
          <a:xfrm>
            <a:off x="1115850" y="947250"/>
            <a:ext cx="5083500" cy="738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00" name="Google Shape;300;p28"/>
          <p:cNvSpPr txBox="1"/>
          <p:nvPr/>
        </p:nvSpPr>
        <p:spPr>
          <a:xfrm>
            <a:off x="1328850" y="947250"/>
            <a:ext cx="46575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600">
                <a:solidFill>
                  <a:srgbClr val="1C1C1C"/>
                </a:solidFill>
                <a:latin typeface="Bodoni"/>
                <a:ea typeface="Bodoni"/>
                <a:cs typeface="Bodoni"/>
                <a:sym typeface="Bodoni"/>
              </a:rPr>
              <a:t>STAGING TIPS</a:t>
            </a:r>
            <a:endParaRPr sz="3500">
              <a:solidFill>
                <a:srgbClr val="1C1C1C"/>
              </a:solidFill>
              <a:latin typeface="Bodoni"/>
              <a:ea typeface="Bodoni"/>
              <a:cs typeface="Bodoni"/>
              <a:sym typeface="Bodoni"/>
            </a:endParaRPr>
          </a:p>
        </p:txBody>
      </p:sp>
      <p:sp>
        <p:nvSpPr>
          <p:cNvPr id="301" name="Google Shape;301;p28"/>
          <p:cNvSpPr/>
          <p:nvPr/>
        </p:nvSpPr>
        <p:spPr>
          <a:xfrm>
            <a:off x="683975" y="4206225"/>
            <a:ext cx="432000" cy="4581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8"/>
          <p:cNvSpPr/>
          <p:nvPr/>
        </p:nvSpPr>
        <p:spPr>
          <a:xfrm>
            <a:off x="683975" y="4923450"/>
            <a:ext cx="432000" cy="4581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8"/>
          <p:cNvSpPr/>
          <p:nvPr/>
        </p:nvSpPr>
        <p:spPr>
          <a:xfrm>
            <a:off x="683975" y="5640675"/>
            <a:ext cx="432000" cy="4581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8"/>
          <p:cNvSpPr/>
          <p:nvPr/>
        </p:nvSpPr>
        <p:spPr>
          <a:xfrm>
            <a:off x="683975" y="6443488"/>
            <a:ext cx="432000" cy="4581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8"/>
          <p:cNvSpPr/>
          <p:nvPr/>
        </p:nvSpPr>
        <p:spPr>
          <a:xfrm>
            <a:off x="683975" y="7246300"/>
            <a:ext cx="432000" cy="4581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8"/>
          <p:cNvSpPr/>
          <p:nvPr/>
        </p:nvSpPr>
        <p:spPr>
          <a:xfrm>
            <a:off x="683975" y="8039850"/>
            <a:ext cx="432000" cy="4581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8"/>
          <p:cNvSpPr txBox="1"/>
          <p:nvPr/>
        </p:nvSpPr>
        <p:spPr>
          <a:xfrm>
            <a:off x="1323600" y="4274225"/>
            <a:ext cx="2954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Montserrat"/>
                <a:ea typeface="Montserrat"/>
                <a:cs typeface="Montserrat"/>
                <a:sym typeface="Montserrat"/>
              </a:rPr>
              <a:t>Pull out weeds</a:t>
            </a:r>
            <a:endParaRPr sz="1200">
              <a:latin typeface="Montserrat"/>
              <a:ea typeface="Montserrat"/>
              <a:cs typeface="Montserrat"/>
              <a:sym typeface="Montserrat"/>
            </a:endParaRPr>
          </a:p>
        </p:txBody>
      </p:sp>
      <p:sp>
        <p:nvSpPr>
          <p:cNvPr id="308" name="Google Shape;308;p28"/>
          <p:cNvSpPr txBox="1"/>
          <p:nvPr/>
        </p:nvSpPr>
        <p:spPr>
          <a:xfrm>
            <a:off x="1307950" y="4967850"/>
            <a:ext cx="2954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Montserrat"/>
                <a:ea typeface="Montserrat"/>
                <a:cs typeface="Montserrat"/>
                <a:sym typeface="Montserrat"/>
              </a:rPr>
              <a:t>Pressure wash the sidewalks</a:t>
            </a:r>
            <a:endParaRPr sz="1200">
              <a:latin typeface="Montserrat"/>
              <a:ea typeface="Montserrat"/>
              <a:cs typeface="Montserrat"/>
              <a:sym typeface="Montserrat"/>
            </a:endParaRPr>
          </a:p>
        </p:txBody>
      </p:sp>
      <p:sp>
        <p:nvSpPr>
          <p:cNvPr id="309" name="Google Shape;309;p28"/>
          <p:cNvSpPr txBox="1"/>
          <p:nvPr/>
        </p:nvSpPr>
        <p:spPr>
          <a:xfrm>
            <a:off x="1307950" y="5715975"/>
            <a:ext cx="2954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Montserrat"/>
                <a:ea typeface="Montserrat"/>
                <a:cs typeface="Montserrat"/>
                <a:sym typeface="Montserrat"/>
              </a:rPr>
              <a:t>Use seasonal decor</a:t>
            </a:r>
            <a:endParaRPr sz="1200">
              <a:latin typeface="Montserrat"/>
              <a:ea typeface="Montserrat"/>
              <a:cs typeface="Montserrat"/>
              <a:sym typeface="Montserrat"/>
            </a:endParaRPr>
          </a:p>
        </p:txBody>
      </p:sp>
      <p:sp>
        <p:nvSpPr>
          <p:cNvPr id="310" name="Google Shape;310;p28"/>
          <p:cNvSpPr txBox="1"/>
          <p:nvPr/>
        </p:nvSpPr>
        <p:spPr>
          <a:xfrm>
            <a:off x="1307950" y="6464100"/>
            <a:ext cx="2954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Montserrat"/>
                <a:ea typeface="Montserrat"/>
                <a:cs typeface="Montserrat"/>
                <a:sym typeface="Montserrat"/>
              </a:rPr>
              <a:t>Clean or install new hardware</a:t>
            </a:r>
            <a:endParaRPr sz="1200">
              <a:latin typeface="Montserrat"/>
              <a:ea typeface="Montserrat"/>
              <a:cs typeface="Montserrat"/>
              <a:sym typeface="Montserrat"/>
            </a:endParaRPr>
          </a:p>
        </p:txBody>
      </p:sp>
      <p:sp>
        <p:nvSpPr>
          <p:cNvPr id="311" name="Google Shape;311;p28"/>
          <p:cNvSpPr txBox="1"/>
          <p:nvPr/>
        </p:nvSpPr>
        <p:spPr>
          <a:xfrm>
            <a:off x="1307950" y="7290700"/>
            <a:ext cx="2954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Montserrat"/>
                <a:ea typeface="Montserrat"/>
                <a:cs typeface="Montserrat"/>
                <a:sym typeface="Montserrat"/>
              </a:rPr>
              <a:t>Fill cracks in the pavement</a:t>
            </a:r>
            <a:endParaRPr sz="1200">
              <a:latin typeface="Montserrat"/>
              <a:ea typeface="Montserrat"/>
              <a:cs typeface="Montserrat"/>
              <a:sym typeface="Montserrat"/>
            </a:endParaRPr>
          </a:p>
        </p:txBody>
      </p:sp>
      <p:sp>
        <p:nvSpPr>
          <p:cNvPr id="312" name="Google Shape;312;p28"/>
          <p:cNvSpPr txBox="1"/>
          <p:nvPr/>
        </p:nvSpPr>
        <p:spPr>
          <a:xfrm>
            <a:off x="1307950" y="8117300"/>
            <a:ext cx="2954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Montserrat"/>
                <a:ea typeface="Montserrat"/>
                <a:cs typeface="Montserrat"/>
                <a:sym typeface="Montserrat"/>
              </a:rPr>
              <a:t>Clean up and trim the lawn</a:t>
            </a:r>
            <a:endParaRPr sz="1200">
              <a:latin typeface="Montserrat"/>
              <a:ea typeface="Montserrat"/>
              <a:cs typeface="Montserrat"/>
              <a:sym typeface="Montserrat"/>
            </a:endParaRPr>
          </a:p>
        </p:txBody>
      </p:sp>
      <p:sp>
        <p:nvSpPr>
          <p:cNvPr id="313" name="Google Shape;313;p28"/>
          <p:cNvSpPr txBox="1"/>
          <p:nvPr/>
        </p:nvSpPr>
        <p:spPr>
          <a:xfrm>
            <a:off x="3969025" y="5326200"/>
            <a:ext cx="2954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Montserrat"/>
                <a:ea typeface="Montserrat"/>
                <a:cs typeface="Montserrat"/>
                <a:sym typeface="Montserrat"/>
              </a:rPr>
              <a:t>Avoid overcrowding your front yard.</a:t>
            </a:r>
            <a:endParaRPr sz="1200">
              <a:latin typeface="Montserrat"/>
              <a:ea typeface="Montserrat"/>
              <a:cs typeface="Montserrat"/>
              <a:sym typeface="Montserrat"/>
            </a:endParaRPr>
          </a:p>
        </p:txBody>
      </p:sp>
      <p:sp>
        <p:nvSpPr>
          <p:cNvPr id="314" name="Google Shape;314;p28"/>
          <p:cNvSpPr txBox="1"/>
          <p:nvPr/>
        </p:nvSpPr>
        <p:spPr>
          <a:xfrm>
            <a:off x="3896888" y="7908200"/>
            <a:ext cx="29547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Montserrat"/>
                <a:ea typeface="Montserrat"/>
                <a:cs typeface="Montserrat"/>
                <a:sym typeface="Montserrat"/>
              </a:rPr>
              <a:t>Decorate in a way that allows  the buyer to imagine themselves using the spaces.</a:t>
            </a:r>
            <a:endParaRPr sz="1200">
              <a:latin typeface="Montserrat"/>
              <a:ea typeface="Montserrat"/>
              <a:cs typeface="Montserrat"/>
              <a:sym typeface="Montserrat"/>
            </a:endParaRPr>
          </a:p>
        </p:txBody>
      </p:sp>
      <p:pic>
        <p:nvPicPr>
          <p:cNvPr id="315" name="Google Shape;315;p28"/>
          <p:cNvPicPr preferRelativeResize="0"/>
          <p:nvPr/>
        </p:nvPicPr>
        <p:blipFill>
          <a:blip r:embed="rId4">
            <a:alphaModFix/>
          </a:blip>
          <a:stretch>
            <a:fillRect/>
          </a:stretch>
        </p:blipFill>
        <p:spPr>
          <a:xfrm>
            <a:off x="3969022" y="3307064"/>
            <a:ext cx="2810429" cy="1873149"/>
          </a:xfrm>
          <a:prstGeom prst="rect">
            <a:avLst/>
          </a:prstGeom>
          <a:noFill/>
          <a:ln>
            <a:noFill/>
          </a:ln>
        </p:spPr>
      </p:pic>
      <p:pic>
        <p:nvPicPr>
          <p:cNvPr id="316" name="Google Shape;316;p28"/>
          <p:cNvPicPr preferRelativeResize="0"/>
          <p:nvPr/>
        </p:nvPicPr>
        <p:blipFill>
          <a:blip r:embed="rId5">
            <a:alphaModFix/>
          </a:blip>
          <a:stretch>
            <a:fillRect/>
          </a:stretch>
        </p:blipFill>
        <p:spPr>
          <a:xfrm>
            <a:off x="3969025" y="5865275"/>
            <a:ext cx="2810424" cy="187315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7F2EA"/>
        </a:solidFill>
        <a:effectLst/>
      </p:bgPr>
    </p:bg>
    <p:spTree>
      <p:nvGrpSpPr>
        <p:cNvPr id="1" name="Shape 361"/>
        <p:cNvGrpSpPr/>
        <p:nvPr/>
      </p:nvGrpSpPr>
      <p:grpSpPr>
        <a:xfrm>
          <a:off x="0" y="0"/>
          <a:ext cx="0" cy="0"/>
          <a:chOff x="0" y="0"/>
          <a:chExt cx="0" cy="0"/>
        </a:xfrm>
      </p:grpSpPr>
      <p:pic>
        <p:nvPicPr>
          <p:cNvPr id="362" name="Google Shape;362;p32"/>
          <p:cNvPicPr preferRelativeResize="0"/>
          <p:nvPr/>
        </p:nvPicPr>
        <p:blipFill>
          <a:blip r:embed="rId3"/>
          <a:srcRect/>
          <a:stretch/>
        </p:blipFill>
        <p:spPr>
          <a:xfrm>
            <a:off x="2731363" y="938555"/>
            <a:ext cx="1852470" cy="3313073"/>
          </a:xfrm>
          <a:prstGeom prst="rect">
            <a:avLst/>
          </a:prstGeom>
          <a:noFill/>
          <a:ln>
            <a:noFill/>
          </a:ln>
        </p:spPr>
      </p:pic>
      <p:sp>
        <p:nvSpPr>
          <p:cNvPr id="363" name="Google Shape;363;p32"/>
          <p:cNvSpPr/>
          <p:nvPr/>
        </p:nvSpPr>
        <p:spPr>
          <a:xfrm>
            <a:off x="973800" y="764788"/>
            <a:ext cx="5367600" cy="3660600"/>
          </a:xfrm>
          <a:prstGeom prst="rect">
            <a:avLst/>
          </a:prstGeom>
          <a:no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64" name="Google Shape;364;p32"/>
          <p:cNvSpPr txBox="1"/>
          <p:nvPr/>
        </p:nvSpPr>
        <p:spPr>
          <a:xfrm>
            <a:off x="1474950" y="4572000"/>
            <a:ext cx="4365300" cy="1092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5900">
                <a:solidFill>
                  <a:srgbClr val="1C1C1C"/>
                </a:solidFill>
                <a:latin typeface="Bodoni"/>
                <a:ea typeface="Bodoni"/>
                <a:cs typeface="Bodoni"/>
                <a:sym typeface="Bodoni"/>
              </a:rPr>
              <a:t>Thank you.</a:t>
            </a:r>
            <a:endParaRPr sz="5600">
              <a:solidFill>
                <a:srgbClr val="1C1C1C"/>
              </a:solidFill>
              <a:latin typeface="Bodoni"/>
              <a:ea typeface="Bodoni"/>
              <a:cs typeface="Bodoni"/>
              <a:sym typeface="Bodoni"/>
            </a:endParaRPr>
          </a:p>
        </p:txBody>
      </p:sp>
      <p:sp>
        <p:nvSpPr>
          <p:cNvPr id="365" name="Google Shape;365;p32"/>
          <p:cNvSpPr txBox="1"/>
          <p:nvPr/>
        </p:nvSpPr>
        <p:spPr>
          <a:xfrm>
            <a:off x="809099" y="5770188"/>
            <a:ext cx="5532301" cy="87713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500" dirty="0">
                <a:latin typeface="Bodoni"/>
                <a:ea typeface="Bodoni"/>
                <a:cs typeface="Bodoni"/>
                <a:sym typeface="Bodoni"/>
              </a:rPr>
              <a:t>Kimberly Dixon Dudley</a:t>
            </a:r>
            <a:endParaRPr sz="4400" dirty="0">
              <a:latin typeface="Bodoni"/>
              <a:ea typeface="Bodoni"/>
              <a:cs typeface="Bodoni"/>
              <a:sym typeface="Bodoni"/>
            </a:endParaRPr>
          </a:p>
        </p:txBody>
      </p:sp>
      <p:sp>
        <p:nvSpPr>
          <p:cNvPr id="366" name="Google Shape;366;p32"/>
          <p:cNvSpPr txBox="1"/>
          <p:nvPr/>
        </p:nvSpPr>
        <p:spPr>
          <a:xfrm>
            <a:off x="809100" y="7133100"/>
            <a:ext cx="5697000" cy="61552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dirty="0">
                <a:latin typeface="Montserrat"/>
                <a:ea typeface="Montserrat"/>
                <a:cs typeface="Montserrat"/>
                <a:sym typeface="Montserrat"/>
              </a:rPr>
              <a:t>5151 Katy </a:t>
            </a:r>
            <a:r>
              <a:rPr lang="en" dirty="0" err="1">
                <a:latin typeface="Montserrat"/>
                <a:ea typeface="Montserrat"/>
                <a:cs typeface="Montserrat"/>
                <a:sym typeface="Montserrat"/>
              </a:rPr>
              <a:t>Fwy</a:t>
            </a:r>
            <a:r>
              <a:rPr lang="en" dirty="0">
                <a:latin typeface="Montserrat"/>
                <a:ea typeface="Montserrat"/>
                <a:cs typeface="Montserrat"/>
                <a:sym typeface="Montserrat"/>
              </a:rPr>
              <a:t> #210 </a:t>
            </a:r>
            <a:r>
              <a:rPr lang="en" dirty="0" err="1">
                <a:latin typeface="Montserrat"/>
                <a:ea typeface="Montserrat"/>
                <a:cs typeface="Montserrat"/>
                <a:sym typeface="Montserrat"/>
              </a:rPr>
              <a:t>Hou,Tx</a:t>
            </a:r>
            <a:r>
              <a:rPr lang="en" dirty="0">
                <a:latin typeface="Montserrat"/>
                <a:ea typeface="Montserrat"/>
                <a:cs typeface="Montserrat"/>
                <a:sym typeface="Montserrat"/>
              </a:rPr>
              <a:t> 77007    |      713-357-1616    |      KIM@KLPTX.COM</a:t>
            </a:r>
            <a:endParaRPr dirty="0">
              <a:latin typeface="Montserrat"/>
              <a:ea typeface="Montserrat"/>
              <a:cs typeface="Montserrat"/>
              <a:sym typeface="Montserrat"/>
            </a:endParaRPr>
          </a:p>
        </p:txBody>
      </p:sp>
      <p:sp>
        <p:nvSpPr>
          <p:cNvPr id="367" name="Google Shape;367;p32"/>
          <p:cNvSpPr txBox="1"/>
          <p:nvPr/>
        </p:nvSpPr>
        <p:spPr>
          <a:xfrm>
            <a:off x="1405050" y="6543863"/>
            <a:ext cx="45051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200" dirty="0">
                <a:latin typeface="Montserrat"/>
                <a:ea typeface="Montserrat"/>
                <a:cs typeface="Montserrat"/>
                <a:sym typeface="Montserrat"/>
              </a:rPr>
              <a:t>REAL ESTATE BROKER</a:t>
            </a:r>
            <a:endParaRPr sz="2100" dirty="0">
              <a:latin typeface="Montserrat"/>
              <a:ea typeface="Montserrat"/>
              <a:cs typeface="Montserrat"/>
              <a:sym typeface="Montserrat"/>
            </a:endParaRPr>
          </a:p>
        </p:txBody>
      </p:sp>
      <p:pic>
        <p:nvPicPr>
          <p:cNvPr id="368" name="Google Shape;368;p32"/>
          <p:cNvPicPr preferRelativeResize="0"/>
          <p:nvPr/>
        </p:nvPicPr>
        <p:blipFill>
          <a:blip r:embed="rId4">
            <a:alphaModFix/>
          </a:blip>
          <a:stretch>
            <a:fillRect/>
          </a:stretch>
        </p:blipFill>
        <p:spPr>
          <a:xfrm>
            <a:off x="1618725" y="7533300"/>
            <a:ext cx="1188000" cy="1188000"/>
          </a:xfrm>
          <a:prstGeom prst="rect">
            <a:avLst/>
          </a:prstGeom>
          <a:noFill/>
          <a:ln>
            <a:noFill/>
          </a:ln>
        </p:spPr>
      </p:pic>
      <p:pic>
        <p:nvPicPr>
          <p:cNvPr id="369" name="Google Shape;369;p32"/>
          <p:cNvPicPr preferRelativeResize="0"/>
          <p:nvPr/>
        </p:nvPicPr>
        <p:blipFill>
          <a:blip r:embed="rId5">
            <a:alphaModFix/>
          </a:blip>
          <a:stretch>
            <a:fillRect/>
          </a:stretch>
        </p:blipFill>
        <p:spPr>
          <a:xfrm>
            <a:off x="2948250" y="7475616"/>
            <a:ext cx="1303349" cy="1303371"/>
          </a:xfrm>
          <a:prstGeom prst="rect">
            <a:avLst/>
          </a:prstGeom>
          <a:noFill/>
          <a:ln>
            <a:noFill/>
          </a:ln>
        </p:spPr>
      </p:pic>
      <p:pic>
        <p:nvPicPr>
          <p:cNvPr id="370" name="Google Shape;370;p32"/>
          <p:cNvPicPr preferRelativeResize="0"/>
          <p:nvPr/>
        </p:nvPicPr>
        <p:blipFill>
          <a:blip r:embed="rId6">
            <a:alphaModFix/>
          </a:blip>
          <a:stretch>
            <a:fillRect/>
          </a:stretch>
        </p:blipFill>
        <p:spPr>
          <a:xfrm>
            <a:off x="4393125" y="7475625"/>
            <a:ext cx="1303349" cy="130334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p:nvPr/>
        </p:nvSpPr>
        <p:spPr>
          <a:xfrm>
            <a:off x="3782875" y="855100"/>
            <a:ext cx="3144600" cy="2228700"/>
          </a:xfrm>
          <a:prstGeom prst="rect">
            <a:avLst/>
          </a:prstGeom>
          <a:noFill/>
          <a:ln w="9525" cap="flat" cmpd="sng">
            <a:solidFill>
              <a:srgbClr val="DDD9C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4"/>
          <p:cNvSpPr/>
          <p:nvPr/>
        </p:nvSpPr>
        <p:spPr>
          <a:xfrm>
            <a:off x="-75" y="0"/>
            <a:ext cx="7315200" cy="2228700"/>
          </a:xfrm>
          <a:prstGeom prst="rect">
            <a:avLst/>
          </a:prstGeom>
          <a:solidFill>
            <a:srgbClr val="F7F2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DD9CF"/>
              </a:solidFill>
            </a:endParaRPr>
          </a:p>
        </p:txBody>
      </p:sp>
      <p:sp>
        <p:nvSpPr>
          <p:cNvPr id="67" name="Google Shape;67;p14"/>
          <p:cNvSpPr txBox="1"/>
          <p:nvPr/>
        </p:nvSpPr>
        <p:spPr>
          <a:xfrm>
            <a:off x="436825" y="2411550"/>
            <a:ext cx="31446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200">
                <a:latin typeface="Bodoni"/>
                <a:ea typeface="Bodoni"/>
                <a:cs typeface="Bodoni"/>
                <a:sym typeface="Bodoni"/>
              </a:rPr>
              <a:t>Let’s get started.</a:t>
            </a:r>
            <a:endParaRPr sz="3000">
              <a:latin typeface="Bodoni"/>
              <a:ea typeface="Bodoni"/>
              <a:cs typeface="Bodoni"/>
              <a:sym typeface="Bodoni"/>
            </a:endParaRPr>
          </a:p>
        </p:txBody>
      </p:sp>
      <p:sp>
        <p:nvSpPr>
          <p:cNvPr id="68" name="Google Shape;68;p14"/>
          <p:cNvSpPr txBox="1"/>
          <p:nvPr/>
        </p:nvSpPr>
        <p:spPr>
          <a:xfrm>
            <a:off x="729775" y="3582863"/>
            <a:ext cx="5953500" cy="2134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If you want the best home-selling experience, you need a real estate agent who is not only a professional in the field, but who is a superb marketer, shrewd negotiator, and excellent communicator. When you hire me,  you can take a deep breath knowing that your home is in the hands of an expert with a proven track record and who is trusted within the community.</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r>
              <a:rPr lang="en">
                <a:solidFill>
                  <a:schemeClr val="dk1"/>
                </a:solidFill>
                <a:latin typeface="Montserrat"/>
                <a:ea typeface="Montserrat"/>
                <a:cs typeface="Montserrat"/>
                <a:sym typeface="Montserrat"/>
              </a:rPr>
              <a:t>Begin with the best to feel your best about your home.</a:t>
            </a:r>
            <a:endParaRPr>
              <a:latin typeface="Montserrat"/>
              <a:ea typeface="Montserrat"/>
              <a:cs typeface="Montserrat"/>
              <a:sym typeface="Montserrat"/>
            </a:endParaRPr>
          </a:p>
        </p:txBody>
      </p:sp>
      <p:sp>
        <p:nvSpPr>
          <p:cNvPr id="69" name="Google Shape;69;p14"/>
          <p:cNvSpPr txBox="1"/>
          <p:nvPr/>
        </p:nvSpPr>
        <p:spPr>
          <a:xfrm>
            <a:off x="729775" y="5839175"/>
            <a:ext cx="6064920" cy="830966"/>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200" dirty="0">
                <a:latin typeface="Bodoni"/>
                <a:ea typeface="Bodoni"/>
                <a:cs typeface="Bodoni"/>
                <a:sym typeface="Bodoni"/>
              </a:rPr>
              <a:t>Kimberly Dixon Dudley</a:t>
            </a:r>
            <a:endParaRPr sz="4100" dirty="0">
              <a:latin typeface="Bodoni"/>
              <a:ea typeface="Bodoni"/>
              <a:cs typeface="Bodoni"/>
              <a:sym typeface="Bodoni"/>
            </a:endParaRPr>
          </a:p>
        </p:txBody>
      </p:sp>
      <p:sp>
        <p:nvSpPr>
          <p:cNvPr id="70" name="Google Shape;70;p14"/>
          <p:cNvSpPr txBox="1"/>
          <p:nvPr/>
        </p:nvSpPr>
        <p:spPr>
          <a:xfrm>
            <a:off x="809025" y="7249700"/>
            <a:ext cx="5697000" cy="61552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dirty="0">
                <a:latin typeface="Montserrat"/>
                <a:ea typeface="Montserrat"/>
                <a:cs typeface="Montserrat"/>
                <a:sym typeface="Montserrat"/>
              </a:rPr>
              <a:t>5151 Katy </a:t>
            </a:r>
            <a:r>
              <a:rPr lang="en" dirty="0" err="1">
                <a:latin typeface="Montserrat"/>
                <a:ea typeface="Montserrat"/>
                <a:cs typeface="Montserrat"/>
                <a:sym typeface="Montserrat"/>
              </a:rPr>
              <a:t>Fw</a:t>
            </a:r>
            <a:r>
              <a:rPr lang="en" dirty="0">
                <a:latin typeface="Montserrat"/>
                <a:ea typeface="Montserrat"/>
                <a:cs typeface="Montserrat"/>
                <a:sym typeface="Montserrat"/>
              </a:rPr>
              <a:t> #210 </a:t>
            </a:r>
            <a:r>
              <a:rPr lang="en" dirty="0" err="1">
                <a:latin typeface="Montserrat"/>
                <a:ea typeface="Montserrat"/>
                <a:cs typeface="Montserrat"/>
                <a:sym typeface="Montserrat"/>
              </a:rPr>
              <a:t>Hou,Tx</a:t>
            </a:r>
            <a:r>
              <a:rPr lang="en" dirty="0">
                <a:latin typeface="Montserrat"/>
                <a:ea typeface="Montserrat"/>
                <a:cs typeface="Montserrat"/>
                <a:sym typeface="Montserrat"/>
              </a:rPr>
              <a:t> 77007    |     713-357-1616|      </a:t>
            </a:r>
            <a:r>
              <a:rPr lang="en" dirty="0" err="1">
                <a:latin typeface="Montserrat"/>
                <a:ea typeface="Montserrat"/>
                <a:cs typeface="Montserrat"/>
                <a:sym typeface="Montserrat"/>
              </a:rPr>
              <a:t>Kim@klptx.com</a:t>
            </a:r>
            <a:endParaRPr dirty="0">
              <a:latin typeface="Montserrat"/>
              <a:ea typeface="Montserrat"/>
              <a:cs typeface="Montserrat"/>
              <a:sym typeface="Montserrat"/>
            </a:endParaRPr>
          </a:p>
        </p:txBody>
      </p:sp>
      <p:sp>
        <p:nvSpPr>
          <p:cNvPr id="71" name="Google Shape;71;p14"/>
          <p:cNvSpPr txBox="1"/>
          <p:nvPr/>
        </p:nvSpPr>
        <p:spPr>
          <a:xfrm>
            <a:off x="1453975" y="6593800"/>
            <a:ext cx="45051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dirty="0">
                <a:latin typeface="Montserrat"/>
                <a:ea typeface="Montserrat"/>
                <a:cs typeface="Montserrat"/>
                <a:sym typeface="Montserrat"/>
              </a:rPr>
              <a:t>REAL ESTATE BROKER</a:t>
            </a:r>
            <a:endParaRPr sz="1900" dirty="0">
              <a:latin typeface="Montserrat"/>
              <a:ea typeface="Montserrat"/>
              <a:cs typeface="Montserrat"/>
              <a:sym typeface="Montserrat"/>
            </a:endParaRPr>
          </a:p>
        </p:txBody>
      </p:sp>
      <p:pic>
        <p:nvPicPr>
          <p:cNvPr id="72" name="Google Shape;72;p14"/>
          <p:cNvPicPr preferRelativeResize="0"/>
          <p:nvPr/>
        </p:nvPicPr>
        <p:blipFill>
          <a:blip r:embed="rId3">
            <a:alphaModFix/>
          </a:blip>
          <a:stretch>
            <a:fillRect/>
          </a:stretch>
        </p:blipFill>
        <p:spPr>
          <a:xfrm>
            <a:off x="1667650" y="7707575"/>
            <a:ext cx="1188000" cy="1188000"/>
          </a:xfrm>
          <a:prstGeom prst="rect">
            <a:avLst/>
          </a:prstGeom>
          <a:noFill/>
          <a:ln>
            <a:noFill/>
          </a:ln>
        </p:spPr>
      </p:pic>
      <p:pic>
        <p:nvPicPr>
          <p:cNvPr id="73" name="Google Shape;73;p14"/>
          <p:cNvPicPr preferRelativeResize="0"/>
          <p:nvPr/>
        </p:nvPicPr>
        <p:blipFill>
          <a:blip r:embed="rId4">
            <a:alphaModFix/>
          </a:blip>
          <a:stretch>
            <a:fillRect/>
          </a:stretch>
        </p:blipFill>
        <p:spPr>
          <a:xfrm>
            <a:off x="2997175" y="7649891"/>
            <a:ext cx="1303349" cy="1303371"/>
          </a:xfrm>
          <a:prstGeom prst="rect">
            <a:avLst/>
          </a:prstGeom>
          <a:noFill/>
          <a:ln>
            <a:noFill/>
          </a:ln>
        </p:spPr>
      </p:pic>
      <p:pic>
        <p:nvPicPr>
          <p:cNvPr id="74" name="Google Shape;74;p14"/>
          <p:cNvPicPr preferRelativeResize="0"/>
          <p:nvPr/>
        </p:nvPicPr>
        <p:blipFill>
          <a:blip r:embed="rId5">
            <a:alphaModFix/>
          </a:blip>
          <a:stretch>
            <a:fillRect/>
          </a:stretch>
        </p:blipFill>
        <p:spPr>
          <a:xfrm>
            <a:off x="4442050" y="7649900"/>
            <a:ext cx="1303349" cy="1303349"/>
          </a:xfrm>
          <a:prstGeom prst="rect">
            <a:avLst/>
          </a:prstGeom>
          <a:noFill/>
          <a:ln>
            <a:noFill/>
          </a:ln>
        </p:spPr>
      </p:pic>
      <p:pic>
        <p:nvPicPr>
          <p:cNvPr id="3" name="Picture 2" descr="A person with the arms crossed&#10;&#10;Description automatically generated with low confidence">
            <a:extLst>
              <a:ext uri="{FF2B5EF4-FFF2-40B4-BE49-F238E27FC236}">
                <a16:creationId xmlns:a16="http://schemas.microsoft.com/office/drawing/2014/main" id="{91800C62-431B-9446-B6D7-BF0407865CE0}"/>
              </a:ext>
            </a:extLst>
          </p:cNvPr>
          <p:cNvPicPr>
            <a:picLocks noChangeAspect="1"/>
          </p:cNvPicPr>
          <p:nvPr/>
        </p:nvPicPr>
        <p:blipFill>
          <a:blip r:embed="rId6"/>
          <a:stretch>
            <a:fillRect/>
          </a:stretch>
        </p:blipFill>
        <p:spPr>
          <a:xfrm>
            <a:off x="4348509" y="103521"/>
            <a:ext cx="1712878" cy="306341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pic>
        <p:nvPicPr>
          <p:cNvPr id="79" name="Google Shape;79;p15"/>
          <p:cNvPicPr preferRelativeResize="0"/>
          <p:nvPr/>
        </p:nvPicPr>
        <p:blipFill>
          <a:blip r:embed="rId3">
            <a:alphaModFix/>
          </a:blip>
          <a:stretch>
            <a:fillRect/>
          </a:stretch>
        </p:blipFill>
        <p:spPr>
          <a:xfrm>
            <a:off x="0" y="0"/>
            <a:ext cx="7315200" cy="9144000"/>
          </a:xfrm>
          <a:prstGeom prst="rect">
            <a:avLst/>
          </a:prstGeom>
          <a:noFill/>
          <a:ln>
            <a:noFill/>
          </a:ln>
        </p:spPr>
      </p:pic>
      <p:sp>
        <p:nvSpPr>
          <p:cNvPr id="80" name="Google Shape;80;p15"/>
          <p:cNvSpPr/>
          <p:nvPr/>
        </p:nvSpPr>
        <p:spPr>
          <a:xfrm>
            <a:off x="1319850" y="1588500"/>
            <a:ext cx="4675500" cy="5967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81" name="Google Shape;81;p15"/>
          <p:cNvSpPr/>
          <p:nvPr/>
        </p:nvSpPr>
        <p:spPr>
          <a:xfrm>
            <a:off x="1423223" y="1728813"/>
            <a:ext cx="4451100" cy="5686500"/>
          </a:xfrm>
          <a:prstGeom prst="rect">
            <a:avLst/>
          </a:prstGeom>
          <a:noFill/>
          <a:ln w="19050" cap="flat" cmpd="sng">
            <a:solidFill>
              <a:srgbClr val="DDD9C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82" name="Google Shape;82;p15"/>
          <p:cNvSpPr txBox="1"/>
          <p:nvPr/>
        </p:nvSpPr>
        <p:spPr>
          <a:xfrm>
            <a:off x="1641748" y="2107650"/>
            <a:ext cx="40317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200">
                <a:latin typeface="Bodoni"/>
                <a:ea typeface="Bodoni"/>
                <a:cs typeface="Bodoni"/>
                <a:sym typeface="Bodoni"/>
              </a:rPr>
              <a:t>THE BROKERAGE</a:t>
            </a:r>
            <a:endParaRPr sz="3200">
              <a:latin typeface="Bodoni"/>
              <a:ea typeface="Bodoni"/>
              <a:cs typeface="Bodoni"/>
              <a:sym typeface="Bodoni"/>
            </a:endParaRPr>
          </a:p>
        </p:txBody>
      </p:sp>
      <p:sp>
        <p:nvSpPr>
          <p:cNvPr id="83" name="Google Shape;83;p15"/>
          <p:cNvSpPr txBox="1"/>
          <p:nvPr/>
        </p:nvSpPr>
        <p:spPr>
          <a:xfrm>
            <a:off x="1851150" y="2948000"/>
            <a:ext cx="3612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84" name="Google Shape;84;p15"/>
          <p:cNvSpPr txBox="1"/>
          <p:nvPr/>
        </p:nvSpPr>
        <p:spPr>
          <a:xfrm>
            <a:off x="2302049" y="2948000"/>
            <a:ext cx="2711100" cy="2414477"/>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dirty="0">
                <a:solidFill>
                  <a:schemeClr val="dk1"/>
                </a:solidFill>
                <a:latin typeface="Montserrat"/>
                <a:ea typeface="Montserrat"/>
                <a:cs typeface="Montserrat"/>
                <a:sym typeface="Montserrat"/>
              </a:rPr>
              <a:t>Every </a:t>
            </a:r>
            <a:r>
              <a:rPr lang="en-US" dirty="0">
                <a:solidFill>
                  <a:schemeClr val="dk1"/>
                </a:solidFill>
                <a:latin typeface="Montserrat"/>
                <a:ea typeface="Montserrat"/>
                <a:cs typeface="Montserrat"/>
                <a:sym typeface="Montserrat"/>
              </a:rPr>
              <a:t>client’s</a:t>
            </a:r>
            <a:r>
              <a:rPr lang="en" dirty="0">
                <a:solidFill>
                  <a:schemeClr val="dk1"/>
                </a:solidFill>
                <a:latin typeface="Montserrat"/>
                <a:ea typeface="Montserrat"/>
                <a:cs typeface="Montserrat"/>
                <a:sym typeface="Montserrat"/>
              </a:rPr>
              <a:t> experience is personalized – We don’t aim to </a:t>
            </a:r>
            <a:r>
              <a:rPr lang="en-US" dirty="0">
                <a:solidFill>
                  <a:schemeClr val="dk1"/>
                </a:solidFill>
                <a:latin typeface="Montserrat"/>
                <a:ea typeface="Montserrat"/>
                <a:cs typeface="Montserrat"/>
                <a:sym typeface="Montserrat"/>
              </a:rPr>
              <a:t>please but</a:t>
            </a:r>
            <a:r>
              <a:rPr lang="en" dirty="0">
                <a:solidFill>
                  <a:schemeClr val="dk1"/>
                </a:solidFill>
                <a:latin typeface="Montserrat"/>
                <a:ea typeface="Montserrat"/>
                <a:cs typeface="Montserrat"/>
                <a:sym typeface="Montserrat"/>
              </a:rPr>
              <a:t> exceed all expectations. </a:t>
            </a:r>
          </a:p>
          <a:p>
            <a:pPr marL="0" lvl="0" indent="0" algn="ctr" rtl="0">
              <a:lnSpc>
                <a:spcPct val="115000"/>
              </a:lnSpc>
              <a:spcBef>
                <a:spcPts val="0"/>
              </a:spcBef>
              <a:spcAft>
                <a:spcPts val="0"/>
              </a:spcAft>
              <a:buNone/>
            </a:pPr>
            <a:endParaRPr lang="en" dirty="0">
              <a:solidFill>
                <a:schemeClr val="dk1"/>
              </a:solidFill>
              <a:latin typeface="Montserrat"/>
              <a:ea typeface="Montserrat"/>
              <a:cs typeface="Montserrat"/>
              <a:sym typeface="Montserrat"/>
            </a:endParaRPr>
          </a:p>
          <a:p>
            <a:pPr marL="0" lvl="0" indent="0" algn="ctr" rtl="0">
              <a:lnSpc>
                <a:spcPct val="115000"/>
              </a:lnSpc>
              <a:spcBef>
                <a:spcPts val="0"/>
              </a:spcBef>
              <a:spcAft>
                <a:spcPts val="0"/>
              </a:spcAft>
              <a:buNone/>
            </a:pPr>
            <a:r>
              <a:rPr lang="en" dirty="0">
                <a:solidFill>
                  <a:schemeClr val="dk1"/>
                </a:solidFill>
                <a:latin typeface="Montserrat"/>
                <a:ea typeface="Montserrat"/>
                <a:cs typeface="Montserrat"/>
                <a:sym typeface="Montserrat"/>
              </a:rPr>
              <a:t>With </a:t>
            </a:r>
            <a:r>
              <a:rPr lang="en-US" dirty="0">
                <a:solidFill>
                  <a:schemeClr val="dk1"/>
                </a:solidFill>
                <a:latin typeface="Montserrat"/>
                <a:ea typeface="Montserrat"/>
                <a:cs typeface="Montserrat"/>
                <a:sym typeface="Montserrat"/>
              </a:rPr>
              <a:t>decades of experience, contacts and partnerships you can rest assured </a:t>
            </a:r>
            <a:r>
              <a:rPr lang="en-US">
                <a:solidFill>
                  <a:schemeClr val="dk1"/>
                </a:solidFill>
                <a:latin typeface="Montserrat"/>
                <a:ea typeface="Montserrat"/>
                <a:cs typeface="Montserrat"/>
                <a:sym typeface="Montserrat"/>
              </a:rPr>
              <a:t>that you are in good hands. </a:t>
            </a:r>
            <a:endParaRPr dirty="0">
              <a:latin typeface="Montserrat"/>
              <a:ea typeface="Montserrat"/>
              <a:cs typeface="Montserrat"/>
              <a:sym typeface="Montserrat"/>
            </a:endParaRPr>
          </a:p>
        </p:txBody>
      </p:sp>
      <p:sp>
        <p:nvSpPr>
          <p:cNvPr id="85" name="Google Shape;85;p15"/>
          <p:cNvSpPr/>
          <p:nvPr/>
        </p:nvSpPr>
        <p:spPr>
          <a:xfrm>
            <a:off x="1618700" y="5973261"/>
            <a:ext cx="1295400" cy="1223400"/>
          </a:xfrm>
          <a:prstGeom prst="rect">
            <a:avLst/>
          </a:prstGeom>
          <a:solidFill>
            <a:srgbClr val="FFFFFF"/>
          </a:solidFill>
          <a:ln w="19050" cap="flat" cmpd="sng">
            <a:solidFill>
              <a:srgbClr val="DDD9C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5"/>
          <p:cNvSpPr/>
          <p:nvPr/>
        </p:nvSpPr>
        <p:spPr>
          <a:xfrm>
            <a:off x="3009907" y="5939824"/>
            <a:ext cx="1295400" cy="1223400"/>
          </a:xfrm>
          <a:prstGeom prst="rect">
            <a:avLst/>
          </a:prstGeom>
          <a:solidFill>
            <a:srgbClr val="FFFFFF"/>
          </a:solidFill>
          <a:ln w="19050" cap="flat" cmpd="sng">
            <a:solidFill>
              <a:srgbClr val="DDD9C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5"/>
          <p:cNvSpPr txBox="1"/>
          <p:nvPr/>
        </p:nvSpPr>
        <p:spPr>
          <a:xfrm>
            <a:off x="1618700" y="6650363"/>
            <a:ext cx="1270800" cy="361607"/>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000" dirty="0">
                <a:solidFill>
                  <a:schemeClr val="dk1"/>
                </a:solidFill>
                <a:latin typeface="Montserrat"/>
                <a:ea typeface="Montserrat"/>
                <a:cs typeface="Montserrat"/>
                <a:sym typeface="Montserrat"/>
              </a:rPr>
              <a:t>Licensed Agents</a:t>
            </a:r>
            <a:endParaRPr sz="1000" dirty="0">
              <a:latin typeface="Montserrat"/>
              <a:ea typeface="Montserrat"/>
              <a:cs typeface="Montserrat"/>
              <a:sym typeface="Montserrat"/>
            </a:endParaRPr>
          </a:p>
        </p:txBody>
      </p:sp>
      <p:sp>
        <p:nvSpPr>
          <p:cNvPr id="88" name="Google Shape;88;p15"/>
          <p:cNvSpPr txBox="1"/>
          <p:nvPr/>
        </p:nvSpPr>
        <p:spPr>
          <a:xfrm>
            <a:off x="1734050" y="6007138"/>
            <a:ext cx="10155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200" dirty="0">
                <a:solidFill>
                  <a:srgbClr val="1C1C1C"/>
                </a:solidFill>
                <a:latin typeface="Bodoni"/>
                <a:ea typeface="Bodoni"/>
                <a:cs typeface="Bodoni"/>
                <a:sym typeface="Bodoni"/>
              </a:rPr>
              <a:t>10</a:t>
            </a:r>
            <a:endParaRPr sz="4200" dirty="0">
              <a:solidFill>
                <a:srgbClr val="1C1C1C"/>
              </a:solidFill>
              <a:latin typeface="Bodoni"/>
              <a:ea typeface="Bodoni"/>
              <a:cs typeface="Bodoni"/>
              <a:sym typeface="Bodoni"/>
            </a:endParaRPr>
          </a:p>
        </p:txBody>
      </p:sp>
      <p:sp>
        <p:nvSpPr>
          <p:cNvPr id="89" name="Google Shape;89;p15"/>
          <p:cNvSpPr/>
          <p:nvPr/>
        </p:nvSpPr>
        <p:spPr>
          <a:xfrm>
            <a:off x="4425707" y="5939824"/>
            <a:ext cx="1295400" cy="1223400"/>
          </a:xfrm>
          <a:prstGeom prst="rect">
            <a:avLst/>
          </a:prstGeom>
          <a:solidFill>
            <a:srgbClr val="FFFFFF"/>
          </a:solidFill>
          <a:ln w="19050" cap="flat" cmpd="sng">
            <a:solidFill>
              <a:srgbClr val="DDD9C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5"/>
          <p:cNvSpPr txBox="1"/>
          <p:nvPr/>
        </p:nvSpPr>
        <p:spPr>
          <a:xfrm>
            <a:off x="2887200" y="6650375"/>
            <a:ext cx="1540800" cy="361607"/>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1000" dirty="0">
                <a:solidFill>
                  <a:schemeClr val="dk1"/>
                </a:solidFill>
                <a:latin typeface="Montserrat"/>
                <a:ea typeface="Montserrat"/>
                <a:cs typeface="Montserrat"/>
                <a:sym typeface="Montserrat"/>
              </a:rPr>
              <a:t>In Real Estate SOLD</a:t>
            </a:r>
            <a:endParaRPr sz="1000" dirty="0">
              <a:solidFill>
                <a:schemeClr val="dk1"/>
              </a:solidFill>
              <a:latin typeface="Montserrat"/>
              <a:ea typeface="Montserrat"/>
              <a:cs typeface="Montserrat"/>
              <a:sym typeface="Montserrat"/>
            </a:endParaRPr>
          </a:p>
        </p:txBody>
      </p:sp>
      <p:sp>
        <p:nvSpPr>
          <p:cNvPr id="91" name="Google Shape;91;p15"/>
          <p:cNvSpPr txBox="1"/>
          <p:nvPr/>
        </p:nvSpPr>
        <p:spPr>
          <a:xfrm>
            <a:off x="3149850" y="5969438"/>
            <a:ext cx="1015500" cy="61552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dirty="0">
                <a:solidFill>
                  <a:srgbClr val="1C1C1C"/>
                </a:solidFill>
                <a:latin typeface="Bodoni"/>
                <a:ea typeface="Bodoni"/>
                <a:cs typeface="Bodoni"/>
                <a:sym typeface="Bodoni"/>
              </a:rPr>
              <a:t>Over $100 Million</a:t>
            </a:r>
            <a:endParaRPr dirty="0">
              <a:solidFill>
                <a:srgbClr val="1C1C1C"/>
              </a:solidFill>
              <a:latin typeface="Bodoni"/>
              <a:ea typeface="Bodoni"/>
              <a:cs typeface="Bodoni"/>
              <a:sym typeface="Bodoni"/>
            </a:endParaRPr>
          </a:p>
        </p:txBody>
      </p:sp>
      <p:sp>
        <p:nvSpPr>
          <p:cNvPr id="92" name="Google Shape;92;p15"/>
          <p:cNvSpPr txBox="1"/>
          <p:nvPr/>
        </p:nvSpPr>
        <p:spPr>
          <a:xfrm>
            <a:off x="4425700" y="6610838"/>
            <a:ext cx="1270800" cy="515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000">
                <a:solidFill>
                  <a:schemeClr val="dk1"/>
                </a:solidFill>
                <a:latin typeface="Montserrat"/>
                <a:ea typeface="Montserrat"/>
                <a:cs typeface="Montserrat"/>
                <a:sym typeface="Montserrat"/>
              </a:rPr>
              <a:t>YEARS OF EXPERIENCE</a:t>
            </a:r>
            <a:endParaRPr sz="1000">
              <a:solidFill>
                <a:schemeClr val="dk1"/>
              </a:solidFill>
              <a:latin typeface="Montserrat"/>
              <a:ea typeface="Montserrat"/>
              <a:cs typeface="Montserrat"/>
              <a:sym typeface="Montserrat"/>
            </a:endParaRPr>
          </a:p>
        </p:txBody>
      </p:sp>
      <p:sp>
        <p:nvSpPr>
          <p:cNvPr id="93" name="Google Shape;93;p15"/>
          <p:cNvSpPr txBox="1"/>
          <p:nvPr/>
        </p:nvSpPr>
        <p:spPr>
          <a:xfrm>
            <a:off x="4642811" y="5969438"/>
            <a:ext cx="10155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200" dirty="0">
                <a:solidFill>
                  <a:srgbClr val="1C1C1C"/>
                </a:solidFill>
                <a:latin typeface="Bodoni"/>
                <a:ea typeface="Bodoni"/>
                <a:cs typeface="Bodoni"/>
                <a:sym typeface="Bodoni"/>
              </a:rPr>
              <a:t>15</a:t>
            </a:r>
            <a:endParaRPr sz="4200" dirty="0">
              <a:solidFill>
                <a:srgbClr val="1C1C1C"/>
              </a:solidFill>
              <a:latin typeface="Bodoni"/>
              <a:ea typeface="Bodoni"/>
              <a:cs typeface="Bodoni"/>
              <a:sym typeface="Bodon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p16"/>
          <p:cNvPicPr preferRelativeResize="0"/>
          <p:nvPr/>
        </p:nvPicPr>
        <p:blipFill rotWithShape="1">
          <a:blip r:embed="rId3">
            <a:alphaModFix/>
          </a:blip>
          <a:srcRect l="-525" r="56352"/>
          <a:stretch/>
        </p:blipFill>
        <p:spPr>
          <a:xfrm>
            <a:off x="0" y="0"/>
            <a:ext cx="6094500" cy="9141654"/>
          </a:xfrm>
          <a:prstGeom prst="rect">
            <a:avLst/>
          </a:prstGeom>
          <a:noFill/>
          <a:ln>
            <a:noFill/>
          </a:ln>
        </p:spPr>
      </p:pic>
      <p:sp>
        <p:nvSpPr>
          <p:cNvPr id="99" name="Google Shape;99;p16"/>
          <p:cNvSpPr/>
          <p:nvPr/>
        </p:nvSpPr>
        <p:spPr>
          <a:xfrm>
            <a:off x="2408975" y="-19200"/>
            <a:ext cx="4906200" cy="9182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6"/>
          <p:cNvSpPr txBox="1"/>
          <p:nvPr/>
        </p:nvSpPr>
        <p:spPr>
          <a:xfrm>
            <a:off x="2593475" y="612513"/>
            <a:ext cx="2781600" cy="2493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0">
                <a:solidFill>
                  <a:srgbClr val="DDD9CF"/>
                </a:solidFill>
                <a:latin typeface="Bodoni"/>
                <a:ea typeface="Bodoni"/>
                <a:cs typeface="Bodoni"/>
                <a:sym typeface="Bodoni"/>
              </a:rPr>
              <a:t>01</a:t>
            </a:r>
            <a:endParaRPr sz="15000">
              <a:solidFill>
                <a:srgbClr val="BBBAB9"/>
              </a:solidFill>
              <a:latin typeface="Bodoni"/>
              <a:ea typeface="Bodoni"/>
              <a:cs typeface="Bodoni"/>
              <a:sym typeface="Bodoni"/>
            </a:endParaRPr>
          </a:p>
        </p:txBody>
      </p:sp>
      <p:sp>
        <p:nvSpPr>
          <p:cNvPr id="101" name="Google Shape;101;p16"/>
          <p:cNvSpPr txBox="1"/>
          <p:nvPr/>
        </p:nvSpPr>
        <p:spPr>
          <a:xfrm>
            <a:off x="2607400" y="3306988"/>
            <a:ext cx="2781600" cy="2493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0">
                <a:solidFill>
                  <a:srgbClr val="DDD9CF"/>
                </a:solidFill>
                <a:latin typeface="Bodoni"/>
                <a:ea typeface="Bodoni"/>
                <a:cs typeface="Bodoni"/>
                <a:sym typeface="Bodoni"/>
              </a:rPr>
              <a:t>02</a:t>
            </a:r>
            <a:endParaRPr sz="15000">
              <a:solidFill>
                <a:srgbClr val="DDD9CF"/>
              </a:solidFill>
              <a:latin typeface="Bodoni"/>
              <a:ea typeface="Bodoni"/>
              <a:cs typeface="Bodoni"/>
              <a:sym typeface="Bodoni"/>
            </a:endParaRPr>
          </a:p>
        </p:txBody>
      </p:sp>
      <p:sp>
        <p:nvSpPr>
          <p:cNvPr id="102" name="Google Shape;102;p16"/>
          <p:cNvSpPr txBox="1"/>
          <p:nvPr/>
        </p:nvSpPr>
        <p:spPr>
          <a:xfrm>
            <a:off x="2593475" y="6035538"/>
            <a:ext cx="2781600" cy="2493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0">
                <a:solidFill>
                  <a:srgbClr val="DDD9CF"/>
                </a:solidFill>
                <a:latin typeface="Bodoni"/>
                <a:ea typeface="Bodoni"/>
                <a:cs typeface="Bodoni"/>
                <a:sym typeface="Bodoni"/>
              </a:rPr>
              <a:t>03</a:t>
            </a:r>
            <a:endParaRPr sz="15000">
              <a:solidFill>
                <a:srgbClr val="DDD9CF"/>
              </a:solidFill>
              <a:latin typeface="Bodoni"/>
              <a:ea typeface="Bodoni"/>
              <a:cs typeface="Bodoni"/>
              <a:sym typeface="Bodoni"/>
            </a:endParaRPr>
          </a:p>
        </p:txBody>
      </p:sp>
      <p:sp>
        <p:nvSpPr>
          <p:cNvPr id="103" name="Google Shape;103;p16"/>
          <p:cNvSpPr txBox="1"/>
          <p:nvPr/>
        </p:nvSpPr>
        <p:spPr>
          <a:xfrm>
            <a:off x="2694425" y="1529863"/>
            <a:ext cx="25797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latin typeface="Montserrat"/>
                <a:ea typeface="Montserrat"/>
                <a:cs typeface="Montserrat"/>
                <a:sym typeface="Montserrat"/>
              </a:rPr>
              <a:t>PRIOR TO</a:t>
            </a:r>
            <a:endParaRPr sz="2400">
              <a:latin typeface="Montserrat"/>
              <a:ea typeface="Montserrat"/>
              <a:cs typeface="Montserrat"/>
              <a:sym typeface="Montserrat"/>
            </a:endParaRPr>
          </a:p>
          <a:p>
            <a:pPr marL="0" lvl="0" indent="0" algn="l" rtl="0">
              <a:spcBef>
                <a:spcPts val="0"/>
              </a:spcBef>
              <a:spcAft>
                <a:spcPts val="0"/>
              </a:spcAft>
              <a:buNone/>
            </a:pPr>
            <a:r>
              <a:rPr lang="en" sz="2400">
                <a:latin typeface="Montserrat"/>
                <a:ea typeface="Montserrat"/>
                <a:cs typeface="Montserrat"/>
                <a:sym typeface="Montserrat"/>
              </a:rPr>
              <a:t>LISTING</a:t>
            </a:r>
            <a:endParaRPr sz="2400">
              <a:latin typeface="Montserrat"/>
              <a:ea typeface="Montserrat"/>
              <a:cs typeface="Montserrat"/>
              <a:sym typeface="Montserrat"/>
            </a:endParaRPr>
          </a:p>
        </p:txBody>
      </p:sp>
      <p:sp>
        <p:nvSpPr>
          <p:cNvPr id="104" name="Google Shape;104;p16"/>
          <p:cNvSpPr txBox="1"/>
          <p:nvPr/>
        </p:nvSpPr>
        <p:spPr>
          <a:xfrm>
            <a:off x="2593475" y="4433350"/>
            <a:ext cx="2579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latin typeface="Montserrat"/>
                <a:ea typeface="Montserrat"/>
                <a:cs typeface="Montserrat"/>
                <a:sym typeface="Montserrat"/>
              </a:rPr>
              <a:t>ON MARKET</a:t>
            </a:r>
            <a:endParaRPr sz="2400">
              <a:latin typeface="Montserrat"/>
              <a:ea typeface="Montserrat"/>
              <a:cs typeface="Montserrat"/>
              <a:sym typeface="Montserrat"/>
            </a:endParaRPr>
          </a:p>
        </p:txBody>
      </p:sp>
      <p:sp>
        <p:nvSpPr>
          <p:cNvPr id="105" name="Google Shape;105;p16"/>
          <p:cNvSpPr txBox="1"/>
          <p:nvPr/>
        </p:nvSpPr>
        <p:spPr>
          <a:xfrm>
            <a:off x="2593475" y="6967538"/>
            <a:ext cx="32088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latin typeface="Montserrat"/>
                <a:ea typeface="Montserrat"/>
                <a:cs typeface="Montserrat"/>
                <a:sym typeface="Montserrat"/>
              </a:rPr>
              <a:t>PENDING</a:t>
            </a:r>
            <a:endParaRPr sz="2400">
              <a:latin typeface="Montserrat"/>
              <a:ea typeface="Montserrat"/>
              <a:cs typeface="Montserrat"/>
              <a:sym typeface="Montserrat"/>
            </a:endParaRPr>
          </a:p>
          <a:p>
            <a:pPr marL="0" lvl="0" indent="0" algn="l" rtl="0">
              <a:spcBef>
                <a:spcPts val="0"/>
              </a:spcBef>
              <a:spcAft>
                <a:spcPts val="0"/>
              </a:spcAft>
              <a:buNone/>
            </a:pPr>
            <a:r>
              <a:rPr lang="en" sz="2400">
                <a:latin typeface="Montserrat"/>
                <a:ea typeface="Montserrat"/>
                <a:cs typeface="Montserrat"/>
                <a:sym typeface="Montserrat"/>
              </a:rPr>
              <a:t>SALE</a:t>
            </a:r>
            <a:endParaRPr sz="2400">
              <a:latin typeface="Montserrat"/>
              <a:ea typeface="Montserrat"/>
              <a:cs typeface="Montserrat"/>
              <a:sym typeface="Montserrat"/>
            </a:endParaRPr>
          </a:p>
        </p:txBody>
      </p:sp>
      <p:sp>
        <p:nvSpPr>
          <p:cNvPr id="106" name="Google Shape;106;p16"/>
          <p:cNvSpPr txBox="1"/>
          <p:nvPr/>
        </p:nvSpPr>
        <p:spPr>
          <a:xfrm rot="-5400000">
            <a:off x="-1776600" y="4964125"/>
            <a:ext cx="65337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200">
                <a:solidFill>
                  <a:srgbClr val="FFFFFF"/>
                </a:solidFill>
                <a:latin typeface="Bodoni"/>
                <a:ea typeface="Bodoni"/>
                <a:cs typeface="Bodoni"/>
                <a:sym typeface="Bodoni"/>
              </a:rPr>
              <a:t>The Process.</a:t>
            </a:r>
            <a:endParaRPr sz="7200">
              <a:solidFill>
                <a:srgbClr val="FFFFFF"/>
              </a:solidFill>
              <a:latin typeface="Bodoni"/>
              <a:ea typeface="Bodoni"/>
              <a:cs typeface="Bodoni"/>
              <a:sym typeface="Bodoni"/>
            </a:endParaRPr>
          </a:p>
        </p:txBody>
      </p:sp>
      <p:sp>
        <p:nvSpPr>
          <p:cNvPr id="107" name="Google Shape;107;p16"/>
          <p:cNvSpPr txBox="1"/>
          <p:nvPr/>
        </p:nvSpPr>
        <p:spPr>
          <a:xfrm>
            <a:off x="4724850" y="802575"/>
            <a:ext cx="2250000" cy="2068800"/>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Evaluate curb appeal</a:t>
            </a:r>
            <a:endParaRPr sz="1200">
              <a:solidFill>
                <a:schemeClr val="dk1"/>
              </a:solidFill>
              <a:latin typeface="Montserrat"/>
              <a:ea typeface="Montserrat"/>
              <a:cs typeface="Montserrat"/>
              <a:sym typeface="Montserrat"/>
            </a:endParaRPr>
          </a:p>
          <a:p>
            <a:pPr marL="457200" lvl="0" indent="-304800" algn="l" rtl="0">
              <a:lnSpc>
                <a:spcPct val="115000"/>
              </a:lnSpc>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Declutter</a:t>
            </a:r>
            <a:endParaRPr sz="1200">
              <a:solidFill>
                <a:schemeClr val="dk1"/>
              </a:solidFill>
              <a:latin typeface="Montserrat"/>
              <a:ea typeface="Montserrat"/>
              <a:cs typeface="Montserrat"/>
              <a:sym typeface="Montserrat"/>
            </a:endParaRPr>
          </a:p>
          <a:p>
            <a:pPr marL="457200" lvl="0" indent="-304800" algn="l" rtl="0">
              <a:lnSpc>
                <a:spcPct val="115000"/>
              </a:lnSpc>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Depersonalize</a:t>
            </a:r>
            <a:endParaRPr sz="1200">
              <a:solidFill>
                <a:schemeClr val="dk1"/>
              </a:solidFill>
              <a:latin typeface="Montserrat"/>
              <a:ea typeface="Montserrat"/>
              <a:cs typeface="Montserrat"/>
              <a:sym typeface="Montserrat"/>
            </a:endParaRPr>
          </a:p>
          <a:p>
            <a:pPr marL="457200" lvl="0" indent="-304800" algn="l" rtl="0">
              <a:lnSpc>
                <a:spcPct val="115000"/>
              </a:lnSpc>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Fix broken knobs, hinges, scuff marks, etc.</a:t>
            </a:r>
            <a:endParaRPr sz="1200">
              <a:solidFill>
                <a:schemeClr val="dk1"/>
              </a:solidFill>
              <a:latin typeface="Montserrat"/>
              <a:ea typeface="Montserrat"/>
              <a:cs typeface="Montserrat"/>
              <a:sym typeface="Montserrat"/>
            </a:endParaRPr>
          </a:p>
          <a:p>
            <a:pPr marL="457200" lvl="0" indent="-304800" algn="l" rtl="0">
              <a:lnSpc>
                <a:spcPct val="115000"/>
              </a:lnSpc>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Take professional photos</a:t>
            </a:r>
            <a:endParaRPr sz="1200">
              <a:solidFill>
                <a:schemeClr val="dk1"/>
              </a:solidFill>
              <a:latin typeface="Montserrat"/>
              <a:ea typeface="Montserrat"/>
              <a:cs typeface="Montserrat"/>
              <a:sym typeface="Montserrat"/>
            </a:endParaRPr>
          </a:p>
          <a:p>
            <a:pPr marL="457200" lvl="0" indent="-304800" algn="l" rtl="0">
              <a:lnSpc>
                <a:spcPct val="115000"/>
              </a:lnSpc>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Stage your home</a:t>
            </a:r>
            <a:endParaRPr sz="1200">
              <a:latin typeface="Montserrat"/>
              <a:ea typeface="Montserrat"/>
              <a:cs typeface="Montserrat"/>
              <a:sym typeface="Montserrat"/>
            </a:endParaRPr>
          </a:p>
        </p:txBody>
      </p:sp>
      <p:sp>
        <p:nvSpPr>
          <p:cNvPr id="108" name="Google Shape;108;p16"/>
          <p:cNvSpPr txBox="1"/>
          <p:nvPr/>
        </p:nvSpPr>
        <p:spPr>
          <a:xfrm>
            <a:off x="4724850" y="3654363"/>
            <a:ext cx="2250000" cy="1644000"/>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Continue market analysis</a:t>
            </a:r>
            <a:endParaRPr sz="1200">
              <a:solidFill>
                <a:schemeClr val="dk1"/>
              </a:solidFill>
              <a:latin typeface="Montserrat"/>
              <a:ea typeface="Montserrat"/>
              <a:cs typeface="Montserrat"/>
              <a:sym typeface="Montserrat"/>
            </a:endParaRPr>
          </a:p>
          <a:p>
            <a:pPr marL="457200" lvl="0" indent="-304800" algn="l" rtl="0">
              <a:lnSpc>
                <a:spcPct val="115000"/>
              </a:lnSpc>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Analyze competition</a:t>
            </a:r>
            <a:endParaRPr sz="1200">
              <a:solidFill>
                <a:schemeClr val="dk1"/>
              </a:solidFill>
              <a:latin typeface="Montserrat"/>
              <a:ea typeface="Montserrat"/>
              <a:cs typeface="Montserrat"/>
              <a:sym typeface="Montserrat"/>
            </a:endParaRPr>
          </a:p>
          <a:p>
            <a:pPr marL="457200" lvl="0" indent="-304800" algn="l" rtl="0">
              <a:lnSpc>
                <a:spcPct val="115000"/>
              </a:lnSpc>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Execute Marketing Plan</a:t>
            </a:r>
            <a:endParaRPr sz="1200">
              <a:solidFill>
                <a:schemeClr val="dk1"/>
              </a:solidFill>
              <a:latin typeface="Montserrat"/>
              <a:ea typeface="Montserrat"/>
              <a:cs typeface="Montserrat"/>
              <a:sym typeface="Montserrat"/>
            </a:endParaRPr>
          </a:p>
          <a:p>
            <a:pPr marL="457200" lvl="0" indent="-304800" algn="l" rtl="0">
              <a:lnSpc>
                <a:spcPct val="115000"/>
              </a:lnSpc>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Host open houses</a:t>
            </a:r>
            <a:endParaRPr sz="1200">
              <a:solidFill>
                <a:schemeClr val="dk1"/>
              </a:solidFill>
              <a:latin typeface="Montserrat"/>
              <a:ea typeface="Montserrat"/>
              <a:cs typeface="Montserrat"/>
              <a:sym typeface="Montserrat"/>
            </a:endParaRPr>
          </a:p>
          <a:p>
            <a:pPr marL="457200" lvl="0" indent="-304800" algn="l" rtl="0">
              <a:lnSpc>
                <a:spcPct val="115000"/>
              </a:lnSpc>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Negotiate</a:t>
            </a:r>
            <a:endParaRPr sz="1200">
              <a:latin typeface="Montserrat"/>
              <a:ea typeface="Montserrat"/>
              <a:cs typeface="Montserrat"/>
              <a:sym typeface="Montserrat"/>
            </a:endParaRPr>
          </a:p>
        </p:txBody>
      </p:sp>
      <p:sp>
        <p:nvSpPr>
          <p:cNvPr id="109" name="Google Shape;109;p16"/>
          <p:cNvSpPr txBox="1"/>
          <p:nvPr/>
        </p:nvSpPr>
        <p:spPr>
          <a:xfrm>
            <a:off x="4724850" y="5959075"/>
            <a:ext cx="2250000" cy="2918400"/>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Review offers and propose counteroffers</a:t>
            </a:r>
            <a:endParaRPr sz="1200">
              <a:solidFill>
                <a:schemeClr val="dk1"/>
              </a:solidFill>
              <a:latin typeface="Montserrat"/>
              <a:ea typeface="Montserrat"/>
              <a:cs typeface="Montserrat"/>
              <a:sym typeface="Montserrat"/>
            </a:endParaRPr>
          </a:p>
          <a:p>
            <a:pPr marL="457200" lvl="0" indent="-304800" algn="l" rtl="0">
              <a:lnSpc>
                <a:spcPct val="115000"/>
              </a:lnSpc>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Submit selected offer in escrow</a:t>
            </a:r>
            <a:endParaRPr sz="1200">
              <a:solidFill>
                <a:schemeClr val="dk1"/>
              </a:solidFill>
              <a:latin typeface="Montserrat"/>
              <a:ea typeface="Montserrat"/>
              <a:cs typeface="Montserrat"/>
              <a:sym typeface="Montserrat"/>
            </a:endParaRPr>
          </a:p>
          <a:p>
            <a:pPr marL="457200" lvl="0" indent="-304800" algn="l" rtl="0">
              <a:lnSpc>
                <a:spcPct val="115000"/>
              </a:lnSpc>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Coordinate home inspections</a:t>
            </a:r>
            <a:endParaRPr sz="1200">
              <a:solidFill>
                <a:schemeClr val="dk1"/>
              </a:solidFill>
              <a:latin typeface="Montserrat"/>
              <a:ea typeface="Montserrat"/>
              <a:cs typeface="Montserrat"/>
              <a:sym typeface="Montserrat"/>
            </a:endParaRPr>
          </a:p>
          <a:p>
            <a:pPr marL="457200" lvl="0" indent="-304800" algn="l" rtl="0">
              <a:lnSpc>
                <a:spcPct val="115000"/>
              </a:lnSpc>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Prepare for the appraisal</a:t>
            </a:r>
            <a:endParaRPr sz="1200">
              <a:solidFill>
                <a:schemeClr val="dk1"/>
              </a:solidFill>
              <a:latin typeface="Montserrat"/>
              <a:ea typeface="Montserrat"/>
              <a:cs typeface="Montserrat"/>
              <a:sym typeface="Montserrat"/>
            </a:endParaRPr>
          </a:p>
          <a:p>
            <a:pPr marL="457200" lvl="0" indent="-304800" algn="l" rtl="0">
              <a:lnSpc>
                <a:spcPct val="115000"/>
              </a:lnSpc>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Negotiate contingencies</a:t>
            </a:r>
            <a:endParaRPr sz="1200">
              <a:solidFill>
                <a:schemeClr val="dk1"/>
              </a:solidFill>
              <a:latin typeface="Montserrat"/>
              <a:ea typeface="Montserrat"/>
              <a:cs typeface="Montserrat"/>
              <a:sym typeface="Montserrat"/>
            </a:endParaRPr>
          </a:p>
          <a:p>
            <a:pPr marL="457200" lvl="0" indent="-304800" algn="l" rtl="0">
              <a:lnSpc>
                <a:spcPct val="115000"/>
              </a:lnSpc>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Settle on a move-out date</a:t>
            </a:r>
            <a:endParaRPr sz="1200">
              <a:latin typeface="Montserrat"/>
              <a:ea typeface="Montserrat"/>
              <a:cs typeface="Montserrat"/>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2EA"/>
        </a:solidFill>
        <a:effectLst/>
      </p:bgPr>
    </p:bg>
    <p:spTree>
      <p:nvGrpSpPr>
        <p:cNvPr id="1" name="Shape 113"/>
        <p:cNvGrpSpPr/>
        <p:nvPr/>
      </p:nvGrpSpPr>
      <p:grpSpPr>
        <a:xfrm>
          <a:off x="0" y="0"/>
          <a:ext cx="0" cy="0"/>
          <a:chOff x="0" y="0"/>
          <a:chExt cx="0" cy="0"/>
        </a:xfrm>
      </p:grpSpPr>
      <p:sp>
        <p:nvSpPr>
          <p:cNvPr id="114" name="Google Shape;114;p17"/>
          <p:cNvSpPr/>
          <p:nvPr/>
        </p:nvSpPr>
        <p:spPr>
          <a:xfrm>
            <a:off x="230550" y="206100"/>
            <a:ext cx="6854100" cy="87318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15" name="Google Shape;115;p17"/>
          <p:cNvSpPr txBox="1"/>
          <p:nvPr/>
        </p:nvSpPr>
        <p:spPr>
          <a:xfrm>
            <a:off x="1173113" y="-442300"/>
            <a:ext cx="1822800" cy="4032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0">
                <a:solidFill>
                  <a:srgbClr val="1C1C1C"/>
                </a:solidFill>
                <a:latin typeface="Bodoni"/>
                <a:ea typeface="Bodoni"/>
                <a:cs typeface="Bodoni"/>
                <a:sym typeface="Bodoni"/>
              </a:rPr>
              <a:t>8</a:t>
            </a:r>
            <a:endParaRPr sz="25000">
              <a:solidFill>
                <a:srgbClr val="1C1C1C"/>
              </a:solidFill>
              <a:latin typeface="Bodoni"/>
              <a:ea typeface="Bodoni"/>
              <a:cs typeface="Bodoni"/>
              <a:sym typeface="Bodoni"/>
            </a:endParaRPr>
          </a:p>
        </p:txBody>
      </p:sp>
      <p:sp>
        <p:nvSpPr>
          <p:cNvPr id="116" name="Google Shape;116;p17"/>
          <p:cNvSpPr txBox="1"/>
          <p:nvPr/>
        </p:nvSpPr>
        <p:spPr>
          <a:xfrm>
            <a:off x="1044500" y="2694064"/>
            <a:ext cx="2048100" cy="2031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0">
                <a:solidFill>
                  <a:srgbClr val="FFFFFF"/>
                </a:solidFill>
                <a:latin typeface="Bodoni"/>
                <a:ea typeface="Bodoni"/>
                <a:cs typeface="Bodoni"/>
                <a:sym typeface="Bodoni"/>
              </a:rPr>
              <a:t>01</a:t>
            </a:r>
            <a:endParaRPr sz="12000">
              <a:solidFill>
                <a:srgbClr val="FFFFFF"/>
              </a:solidFill>
              <a:latin typeface="Bodoni"/>
              <a:ea typeface="Bodoni"/>
              <a:cs typeface="Bodoni"/>
              <a:sym typeface="Bodoni"/>
            </a:endParaRPr>
          </a:p>
        </p:txBody>
      </p:sp>
      <p:sp>
        <p:nvSpPr>
          <p:cNvPr id="117" name="Google Shape;117;p17"/>
          <p:cNvSpPr txBox="1"/>
          <p:nvPr/>
        </p:nvSpPr>
        <p:spPr>
          <a:xfrm>
            <a:off x="1100330" y="3479185"/>
            <a:ext cx="2304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latin typeface="Montserrat"/>
                <a:ea typeface="Montserrat"/>
                <a:cs typeface="Montserrat"/>
                <a:sym typeface="Montserrat"/>
              </a:rPr>
              <a:t>PHOTOGRAPHY</a:t>
            </a:r>
            <a:endParaRPr sz="1800">
              <a:latin typeface="Montserrat"/>
              <a:ea typeface="Montserrat"/>
              <a:cs typeface="Montserrat"/>
              <a:sym typeface="Montserrat"/>
            </a:endParaRPr>
          </a:p>
        </p:txBody>
      </p:sp>
      <p:sp>
        <p:nvSpPr>
          <p:cNvPr id="118" name="Google Shape;118;p17"/>
          <p:cNvSpPr txBox="1"/>
          <p:nvPr/>
        </p:nvSpPr>
        <p:spPr>
          <a:xfrm>
            <a:off x="2870047" y="943750"/>
            <a:ext cx="4056600" cy="15396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en" sz="4200">
                <a:latin typeface="Bodoni"/>
                <a:ea typeface="Bodoni"/>
                <a:cs typeface="Bodoni"/>
                <a:sym typeface="Bodoni"/>
              </a:rPr>
              <a:t>STEPS TO SOLD</a:t>
            </a:r>
            <a:endParaRPr sz="4200">
              <a:latin typeface="Bodoni"/>
              <a:ea typeface="Bodoni"/>
              <a:cs typeface="Bodoni"/>
              <a:sym typeface="Bodoni"/>
            </a:endParaRPr>
          </a:p>
        </p:txBody>
      </p:sp>
      <p:sp>
        <p:nvSpPr>
          <p:cNvPr id="119" name="Google Shape;119;p17"/>
          <p:cNvSpPr txBox="1"/>
          <p:nvPr/>
        </p:nvSpPr>
        <p:spPr>
          <a:xfrm>
            <a:off x="1063115" y="4091737"/>
            <a:ext cx="2048100" cy="2031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0">
                <a:solidFill>
                  <a:srgbClr val="FFFFFF"/>
                </a:solidFill>
                <a:latin typeface="Bodoni"/>
                <a:ea typeface="Bodoni"/>
                <a:cs typeface="Bodoni"/>
                <a:sym typeface="Bodoni"/>
              </a:rPr>
              <a:t>02</a:t>
            </a:r>
            <a:endParaRPr sz="12000">
              <a:solidFill>
                <a:srgbClr val="FFFFFF"/>
              </a:solidFill>
              <a:latin typeface="Bodoni"/>
              <a:ea typeface="Bodoni"/>
              <a:cs typeface="Bodoni"/>
              <a:sym typeface="Bodoni"/>
            </a:endParaRPr>
          </a:p>
        </p:txBody>
      </p:sp>
      <p:sp>
        <p:nvSpPr>
          <p:cNvPr id="120" name="Google Shape;120;p17"/>
          <p:cNvSpPr txBox="1"/>
          <p:nvPr/>
        </p:nvSpPr>
        <p:spPr>
          <a:xfrm>
            <a:off x="516650" y="4876833"/>
            <a:ext cx="31038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latin typeface="Montserrat"/>
                <a:ea typeface="Montserrat"/>
                <a:cs typeface="Montserrat"/>
                <a:sym typeface="Montserrat"/>
              </a:rPr>
              <a:t>MARKET ANALYSIS</a:t>
            </a:r>
            <a:endParaRPr sz="1800">
              <a:latin typeface="Montserrat"/>
              <a:ea typeface="Montserrat"/>
              <a:cs typeface="Montserrat"/>
              <a:sym typeface="Montserrat"/>
            </a:endParaRPr>
          </a:p>
        </p:txBody>
      </p:sp>
      <p:sp>
        <p:nvSpPr>
          <p:cNvPr id="121" name="Google Shape;121;p17"/>
          <p:cNvSpPr txBox="1"/>
          <p:nvPr/>
        </p:nvSpPr>
        <p:spPr>
          <a:xfrm>
            <a:off x="1081717" y="5489410"/>
            <a:ext cx="2048100" cy="2031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0">
                <a:solidFill>
                  <a:srgbClr val="FFFFFF"/>
                </a:solidFill>
                <a:latin typeface="Bodoni"/>
                <a:ea typeface="Bodoni"/>
                <a:cs typeface="Bodoni"/>
                <a:sym typeface="Bodoni"/>
              </a:rPr>
              <a:t>03</a:t>
            </a:r>
            <a:endParaRPr sz="12000">
              <a:solidFill>
                <a:srgbClr val="FFFFFF"/>
              </a:solidFill>
              <a:latin typeface="Bodoni"/>
              <a:ea typeface="Bodoni"/>
              <a:cs typeface="Bodoni"/>
              <a:sym typeface="Bodoni"/>
            </a:endParaRPr>
          </a:p>
        </p:txBody>
      </p:sp>
      <p:sp>
        <p:nvSpPr>
          <p:cNvPr id="122" name="Google Shape;122;p17"/>
          <p:cNvSpPr txBox="1"/>
          <p:nvPr/>
        </p:nvSpPr>
        <p:spPr>
          <a:xfrm>
            <a:off x="535277" y="6321056"/>
            <a:ext cx="31038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latin typeface="Montserrat"/>
                <a:ea typeface="Montserrat"/>
                <a:cs typeface="Montserrat"/>
                <a:sym typeface="Montserrat"/>
              </a:rPr>
              <a:t>LISTING SYNDICATION</a:t>
            </a:r>
            <a:endParaRPr sz="1800">
              <a:latin typeface="Montserrat"/>
              <a:ea typeface="Montserrat"/>
              <a:cs typeface="Montserrat"/>
              <a:sym typeface="Montserrat"/>
            </a:endParaRPr>
          </a:p>
        </p:txBody>
      </p:sp>
      <p:sp>
        <p:nvSpPr>
          <p:cNvPr id="123" name="Google Shape;123;p17"/>
          <p:cNvSpPr txBox="1"/>
          <p:nvPr/>
        </p:nvSpPr>
        <p:spPr>
          <a:xfrm>
            <a:off x="1100319" y="6897525"/>
            <a:ext cx="2048100" cy="2031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0">
                <a:solidFill>
                  <a:srgbClr val="FFFFFF"/>
                </a:solidFill>
                <a:latin typeface="Bodoni"/>
                <a:ea typeface="Bodoni"/>
                <a:cs typeface="Bodoni"/>
                <a:sym typeface="Bodoni"/>
              </a:rPr>
              <a:t>04</a:t>
            </a:r>
            <a:endParaRPr sz="12000">
              <a:solidFill>
                <a:srgbClr val="FFFFFF"/>
              </a:solidFill>
              <a:latin typeface="Bodoni"/>
              <a:ea typeface="Bodoni"/>
              <a:cs typeface="Bodoni"/>
              <a:sym typeface="Bodoni"/>
            </a:endParaRPr>
          </a:p>
        </p:txBody>
      </p:sp>
      <p:sp>
        <p:nvSpPr>
          <p:cNvPr id="124" name="Google Shape;124;p17"/>
          <p:cNvSpPr txBox="1"/>
          <p:nvPr/>
        </p:nvSpPr>
        <p:spPr>
          <a:xfrm>
            <a:off x="230550" y="7732000"/>
            <a:ext cx="34272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latin typeface="Montserrat"/>
                <a:ea typeface="Montserrat"/>
                <a:cs typeface="Montserrat"/>
                <a:sym typeface="Montserrat"/>
              </a:rPr>
              <a:t>SOCIAL MEDIA STRATEGY</a:t>
            </a:r>
            <a:endParaRPr sz="1800">
              <a:latin typeface="Montserrat"/>
              <a:ea typeface="Montserrat"/>
              <a:cs typeface="Montserrat"/>
              <a:sym typeface="Montserrat"/>
            </a:endParaRPr>
          </a:p>
        </p:txBody>
      </p:sp>
      <p:sp>
        <p:nvSpPr>
          <p:cNvPr id="125" name="Google Shape;125;p17"/>
          <p:cNvSpPr txBox="1"/>
          <p:nvPr/>
        </p:nvSpPr>
        <p:spPr>
          <a:xfrm>
            <a:off x="4204038" y="2639074"/>
            <a:ext cx="2048100" cy="2031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0">
                <a:solidFill>
                  <a:srgbClr val="FFFFFF"/>
                </a:solidFill>
                <a:latin typeface="Bodoni"/>
                <a:ea typeface="Bodoni"/>
                <a:cs typeface="Bodoni"/>
                <a:sym typeface="Bodoni"/>
              </a:rPr>
              <a:t>05</a:t>
            </a:r>
            <a:endParaRPr sz="12000">
              <a:solidFill>
                <a:srgbClr val="FFFFFF"/>
              </a:solidFill>
              <a:latin typeface="Bodoni"/>
              <a:ea typeface="Bodoni"/>
              <a:cs typeface="Bodoni"/>
              <a:sym typeface="Bodoni"/>
            </a:endParaRPr>
          </a:p>
        </p:txBody>
      </p:sp>
      <p:sp>
        <p:nvSpPr>
          <p:cNvPr id="126" name="Google Shape;126;p17"/>
          <p:cNvSpPr txBox="1"/>
          <p:nvPr/>
        </p:nvSpPr>
        <p:spPr>
          <a:xfrm>
            <a:off x="4027376" y="3424163"/>
            <a:ext cx="24759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latin typeface="Montserrat"/>
                <a:ea typeface="Montserrat"/>
                <a:cs typeface="Montserrat"/>
                <a:sym typeface="Montserrat"/>
              </a:rPr>
              <a:t>PRINT MARKETING</a:t>
            </a:r>
            <a:endParaRPr sz="1800">
              <a:latin typeface="Montserrat"/>
              <a:ea typeface="Montserrat"/>
              <a:cs typeface="Montserrat"/>
              <a:sym typeface="Montserrat"/>
            </a:endParaRPr>
          </a:p>
        </p:txBody>
      </p:sp>
      <p:sp>
        <p:nvSpPr>
          <p:cNvPr id="127" name="Google Shape;127;p17"/>
          <p:cNvSpPr txBox="1"/>
          <p:nvPr/>
        </p:nvSpPr>
        <p:spPr>
          <a:xfrm>
            <a:off x="4204077" y="4091972"/>
            <a:ext cx="2048100" cy="2031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0">
                <a:solidFill>
                  <a:srgbClr val="FFFFFF"/>
                </a:solidFill>
                <a:latin typeface="Bodoni"/>
                <a:ea typeface="Bodoni"/>
                <a:cs typeface="Bodoni"/>
                <a:sym typeface="Bodoni"/>
              </a:rPr>
              <a:t>06</a:t>
            </a:r>
            <a:endParaRPr sz="12000">
              <a:solidFill>
                <a:srgbClr val="FFFFFF"/>
              </a:solidFill>
              <a:latin typeface="Bodoni"/>
              <a:ea typeface="Bodoni"/>
              <a:cs typeface="Bodoni"/>
              <a:sym typeface="Bodoni"/>
            </a:endParaRPr>
          </a:p>
        </p:txBody>
      </p:sp>
      <p:sp>
        <p:nvSpPr>
          <p:cNvPr id="128" name="Google Shape;128;p17"/>
          <p:cNvSpPr txBox="1"/>
          <p:nvPr/>
        </p:nvSpPr>
        <p:spPr>
          <a:xfrm>
            <a:off x="3740849" y="4877063"/>
            <a:ext cx="33438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latin typeface="Montserrat"/>
                <a:ea typeface="Montserrat"/>
                <a:cs typeface="Montserrat"/>
                <a:sym typeface="Montserrat"/>
              </a:rPr>
              <a:t>SCHEDULING &amp; FEEDBACK</a:t>
            </a:r>
            <a:endParaRPr sz="1800">
              <a:latin typeface="Montserrat"/>
              <a:ea typeface="Montserrat"/>
              <a:cs typeface="Montserrat"/>
              <a:sym typeface="Montserrat"/>
            </a:endParaRPr>
          </a:p>
        </p:txBody>
      </p:sp>
      <p:sp>
        <p:nvSpPr>
          <p:cNvPr id="129" name="Google Shape;129;p17"/>
          <p:cNvSpPr txBox="1"/>
          <p:nvPr/>
        </p:nvSpPr>
        <p:spPr>
          <a:xfrm>
            <a:off x="4222679" y="5489645"/>
            <a:ext cx="2048100" cy="2031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0">
                <a:solidFill>
                  <a:srgbClr val="FFFFFF"/>
                </a:solidFill>
                <a:latin typeface="Bodoni"/>
                <a:ea typeface="Bodoni"/>
                <a:cs typeface="Bodoni"/>
                <a:sym typeface="Bodoni"/>
              </a:rPr>
              <a:t>07</a:t>
            </a:r>
            <a:endParaRPr sz="12000">
              <a:solidFill>
                <a:srgbClr val="FFFFFF"/>
              </a:solidFill>
              <a:latin typeface="Bodoni"/>
              <a:ea typeface="Bodoni"/>
              <a:cs typeface="Bodoni"/>
              <a:sym typeface="Bodoni"/>
            </a:endParaRPr>
          </a:p>
        </p:txBody>
      </p:sp>
      <p:sp>
        <p:nvSpPr>
          <p:cNvPr id="130" name="Google Shape;130;p17"/>
          <p:cNvSpPr txBox="1"/>
          <p:nvPr/>
        </p:nvSpPr>
        <p:spPr>
          <a:xfrm>
            <a:off x="3676190" y="6279954"/>
            <a:ext cx="31038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latin typeface="Montserrat"/>
                <a:ea typeface="Montserrat"/>
                <a:cs typeface="Montserrat"/>
                <a:sym typeface="Montserrat"/>
              </a:rPr>
              <a:t>OPEN HOUSES</a:t>
            </a:r>
            <a:endParaRPr sz="1800">
              <a:latin typeface="Montserrat"/>
              <a:ea typeface="Montserrat"/>
              <a:cs typeface="Montserrat"/>
              <a:sym typeface="Montserrat"/>
            </a:endParaRPr>
          </a:p>
        </p:txBody>
      </p:sp>
      <p:sp>
        <p:nvSpPr>
          <p:cNvPr id="131" name="Google Shape;131;p17"/>
          <p:cNvSpPr txBox="1"/>
          <p:nvPr/>
        </p:nvSpPr>
        <p:spPr>
          <a:xfrm>
            <a:off x="4241282" y="6897760"/>
            <a:ext cx="2048100" cy="2031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0">
                <a:solidFill>
                  <a:srgbClr val="FFFFFF"/>
                </a:solidFill>
                <a:latin typeface="Bodoni"/>
                <a:ea typeface="Bodoni"/>
                <a:cs typeface="Bodoni"/>
                <a:sym typeface="Bodoni"/>
              </a:rPr>
              <a:t>08</a:t>
            </a:r>
            <a:endParaRPr sz="12000">
              <a:solidFill>
                <a:srgbClr val="FFFFFF"/>
              </a:solidFill>
              <a:latin typeface="Bodoni"/>
              <a:ea typeface="Bodoni"/>
              <a:cs typeface="Bodoni"/>
              <a:sym typeface="Bodoni"/>
            </a:endParaRPr>
          </a:p>
        </p:txBody>
      </p:sp>
      <p:sp>
        <p:nvSpPr>
          <p:cNvPr id="132" name="Google Shape;132;p17"/>
          <p:cNvSpPr txBox="1"/>
          <p:nvPr/>
        </p:nvSpPr>
        <p:spPr>
          <a:xfrm>
            <a:off x="3676217" y="7732506"/>
            <a:ext cx="31038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latin typeface="Montserrat"/>
                <a:ea typeface="Montserrat"/>
                <a:cs typeface="Montserrat"/>
                <a:sym typeface="Montserrat"/>
              </a:rPr>
              <a:t>NEGOTIATION</a:t>
            </a:r>
            <a:endParaRPr sz="1800">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Google Shape;137;p18"/>
          <p:cNvPicPr preferRelativeResize="0"/>
          <p:nvPr/>
        </p:nvPicPr>
        <p:blipFill>
          <a:blip r:embed="rId3">
            <a:alphaModFix/>
          </a:blip>
          <a:stretch>
            <a:fillRect/>
          </a:stretch>
        </p:blipFill>
        <p:spPr>
          <a:xfrm>
            <a:off x="0" y="1015200"/>
            <a:ext cx="7315200" cy="2743200"/>
          </a:xfrm>
          <a:prstGeom prst="rect">
            <a:avLst/>
          </a:prstGeom>
          <a:noFill/>
          <a:ln>
            <a:noFill/>
          </a:ln>
        </p:spPr>
      </p:pic>
      <p:sp>
        <p:nvSpPr>
          <p:cNvPr id="138" name="Google Shape;138;p18"/>
          <p:cNvSpPr/>
          <p:nvPr/>
        </p:nvSpPr>
        <p:spPr>
          <a:xfrm>
            <a:off x="0" y="23100"/>
            <a:ext cx="7315200" cy="1910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8"/>
          <p:cNvSpPr/>
          <p:nvPr/>
        </p:nvSpPr>
        <p:spPr>
          <a:xfrm>
            <a:off x="0" y="3758400"/>
            <a:ext cx="7315200" cy="2642400"/>
          </a:xfrm>
          <a:prstGeom prst="rect">
            <a:avLst/>
          </a:prstGeom>
          <a:solidFill>
            <a:srgbClr val="DDD9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8"/>
          <p:cNvSpPr txBox="1"/>
          <p:nvPr/>
        </p:nvSpPr>
        <p:spPr>
          <a:xfrm>
            <a:off x="78874" y="-37500"/>
            <a:ext cx="2177100" cy="2031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0">
                <a:solidFill>
                  <a:srgbClr val="1C1C1C"/>
                </a:solidFill>
                <a:latin typeface="Bodoni"/>
                <a:ea typeface="Bodoni"/>
                <a:cs typeface="Bodoni"/>
                <a:sym typeface="Bodoni"/>
              </a:rPr>
              <a:t>01</a:t>
            </a:r>
            <a:endParaRPr sz="12000">
              <a:solidFill>
                <a:srgbClr val="1C1C1C"/>
              </a:solidFill>
              <a:latin typeface="Bodoni"/>
              <a:ea typeface="Bodoni"/>
              <a:cs typeface="Bodoni"/>
              <a:sym typeface="Bodoni"/>
            </a:endParaRPr>
          </a:p>
        </p:txBody>
      </p:sp>
      <p:sp>
        <p:nvSpPr>
          <p:cNvPr id="141" name="Google Shape;141;p18"/>
          <p:cNvSpPr txBox="1"/>
          <p:nvPr/>
        </p:nvSpPr>
        <p:spPr>
          <a:xfrm>
            <a:off x="1682950" y="724500"/>
            <a:ext cx="54618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100">
                <a:latin typeface="Montserrat"/>
                <a:ea typeface="Montserrat"/>
                <a:cs typeface="Montserrat"/>
                <a:sym typeface="Montserrat"/>
              </a:rPr>
              <a:t>PROFESSIONAL PHOTOGRAPHY</a:t>
            </a:r>
            <a:endParaRPr sz="2300">
              <a:latin typeface="Montserrat"/>
              <a:ea typeface="Montserrat"/>
              <a:cs typeface="Montserrat"/>
              <a:sym typeface="Montserrat"/>
            </a:endParaRPr>
          </a:p>
        </p:txBody>
      </p:sp>
      <p:sp>
        <p:nvSpPr>
          <p:cNvPr id="142" name="Google Shape;142;p18"/>
          <p:cNvSpPr txBox="1"/>
          <p:nvPr/>
        </p:nvSpPr>
        <p:spPr>
          <a:xfrm>
            <a:off x="498700" y="4136100"/>
            <a:ext cx="6186300" cy="16392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a:solidFill>
                  <a:schemeClr val="dk1"/>
                </a:solidFill>
                <a:latin typeface="Montserrat"/>
                <a:ea typeface="Montserrat"/>
                <a:cs typeface="Montserrat"/>
                <a:sym typeface="Montserrat"/>
              </a:rPr>
              <a:t>First impressions are everything when it comes to real estate and in today’s era, those first impressions usually start online. We’ll have first-class photos taken of your home to create a real estate listing that stands out from the competition. The result? A lasting impression on potential buyers, and a listing that will generate more leads for your open house.</a:t>
            </a:r>
            <a:endParaRPr>
              <a:solidFill>
                <a:schemeClr val="dk1"/>
              </a:solidFill>
              <a:latin typeface="Montserrat"/>
              <a:ea typeface="Montserrat"/>
              <a:cs typeface="Montserrat"/>
              <a:sym typeface="Montserrat"/>
            </a:endParaRPr>
          </a:p>
        </p:txBody>
      </p:sp>
      <p:pic>
        <p:nvPicPr>
          <p:cNvPr id="143" name="Google Shape;143;p18"/>
          <p:cNvPicPr preferRelativeResize="0"/>
          <p:nvPr/>
        </p:nvPicPr>
        <p:blipFill>
          <a:blip r:embed="rId4">
            <a:alphaModFix/>
          </a:blip>
          <a:stretch>
            <a:fillRect/>
          </a:stretch>
        </p:blipFill>
        <p:spPr>
          <a:xfrm>
            <a:off x="2932900" y="6400800"/>
            <a:ext cx="4382300" cy="2743201"/>
          </a:xfrm>
          <a:prstGeom prst="rect">
            <a:avLst/>
          </a:prstGeom>
          <a:noFill/>
          <a:ln>
            <a:noFill/>
          </a:ln>
        </p:spPr>
      </p:pic>
      <p:sp>
        <p:nvSpPr>
          <p:cNvPr id="144" name="Google Shape;144;p18"/>
          <p:cNvSpPr/>
          <p:nvPr/>
        </p:nvSpPr>
        <p:spPr>
          <a:xfrm>
            <a:off x="226000" y="6604650"/>
            <a:ext cx="2472900" cy="2335500"/>
          </a:xfrm>
          <a:prstGeom prst="rect">
            <a:avLst/>
          </a:prstGeom>
          <a:solidFill>
            <a:srgbClr val="FFFFFF"/>
          </a:solidFill>
          <a:ln w="28575" cap="flat" cmpd="sng">
            <a:solidFill>
              <a:srgbClr val="1C1C1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8"/>
          <p:cNvSpPr txBox="1"/>
          <p:nvPr/>
        </p:nvSpPr>
        <p:spPr>
          <a:xfrm>
            <a:off x="498700" y="7870950"/>
            <a:ext cx="1927500" cy="895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chemeClr val="dk1"/>
                </a:solidFill>
                <a:latin typeface="Montserrat"/>
                <a:ea typeface="Montserrat"/>
                <a:cs typeface="Montserrat"/>
                <a:sym typeface="Montserrat"/>
              </a:rPr>
              <a:t>of home buyers start their home search online.</a:t>
            </a:r>
            <a:endParaRPr>
              <a:latin typeface="Montserrat"/>
              <a:ea typeface="Montserrat"/>
              <a:cs typeface="Montserrat"/>
              <a:sym typeface="Montserrat"/>
            </a:endParaRPr>
          </a:p>
        </p:txBody>
      </p:sp>
      <p:sp>
        <p:nvSpPr>
          <p:cNvPr id="146" name="Google Shape;146;p18"/>
          <p:cNvSpPr txBox="1"/>
          <p:nvPr/>
        </p:nvSpPr>
        <p:spPr>
          <a:xfrm>
            <a:off x="498700" y="6701850"/>
            <a:ext cx="2177100" cy="1339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500">
                <a:solidFill>
                  <a:srgbClr val="1C1C1C"/>
                </a:solidFill>
                <a:latin typeface="Bodoni"/>
                <a:ea typeface="Bodoni"/>
                <a:cs typeface="Bodoni"/>
                <a:sym typeface="Bodoni"/>
              </a:rPr>
              <a:t>96%</a:t>
            </a:r>
            <a:endParaRPr sz="7500">
              <a:solidFill>
                <a:srgbClr val="1C1C1C"/>
              </a:solidFill>
              <a:latin typeface="Bodoni"/>
              <a:ea typeface="Bodoni"/>
              <a:cs typeface="Bodoni"/>
              <a:sym typeface="Bodon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Google Shape;151;p19"/>
          <p:cNvPicPr preferRelativeResize="0"/>
          <p:nvPr/>
        </p:nvPicPr>
        <p:blipFill rotWithShape="1">
          <a:blip r:embed="rId3">
            <a:alphaModFix/>
          </a:blip>
          <a:srcRect t="19" b="19"/>
          <a:stretch/>
        </p:blipFill>
        <p:spPr>
          <a:xfrm>
            <a:off x="3149146" y="2924100"/>
            <a:ext cx="4165035" cy="6246487"/>
          </a:xfrm>
          <a:prstGeom prst="rect">
            <a:avLst/>
          </a:prstGeom>
          <a:noFill/>
          <a:ln>
            <a:noFill/>
          </a:ln>
        </p:spPr>
      </p:pic>
      <p:pic>
        <p:nvPicPr>
          <p:cNvPr id="152" name="Google Shape;152;p19"/>
          <p:cNvPicPr preferRelativeResize="0"/>
          <p:nvPr/>
        </p:nvPicPr>
        <p:blipFill rotWithShape="1">
          <a:blip r:embed="rId4">
            <a:alphaModFix/>
          </a:blip>
          <a:srcRect l="5523" r="5532"/>
          <a:stretch/>
        </p:blipFill>
        <p:spPr>
          <a:xfrm>
            <a:off x="0" y="0"/>
            <a:ext cx="3898798" cy="2921544"/>
          </a:xfrm>
          <a:prstGeom prst="rect">
            <a:avLst/>
          </a:prstGeom>
          <a:noFill/>
          <a:ln>
            <a:noFill/>
          </a:ln>
        </p:spPr>
      </p:pic>
      <p:sp>
        <p:nvSpPr>
          <p:cNvPr id="153" name="Google Shape;153;p19"/>
          <p:cNvSpPr/>
          <p:nvPr/>
        </p:nvSpPr>
        <p:spPr>
          <a:xfrm>
            <a:off x="3519300" y="-1275"/>
            <a:ext cx="3795900" cy="2924100"/>
          </a:xfrm>
          <a:prstGeom prst="rect">
            <a:avLst/>
          </a:prstGeom>
          <a:solidFill>
            <a:srgbClr val="1C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7F2EA"/>
              </a:solidFill>
            </a:endParaRPr>
          </a:p>
        </p:txBody>
      </p:sp>
      <p:sp>
        <p:nvSpPr>
          <p:cNvPr id="154" name="Google Shape;154;p19"/>
          <p:cNvSpPr/>
          <p:nvPr/>
        </p:nvSpPr>
        <p:spPr>
          <a:xfrm>
            <a:off x="0" y="2922088"/>
            <a:ext cx="3519300" cy="6250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9"/>
          <p:cNvSpPr/>
          <p:nvPr/>
        </p:nvSpPr>
        <p:spPr>
          <a:xfrm>
            <a:off x="3721800" y="160500"/>
            <a:ext cx="3340200" cy="2549400"/>
          </a:xfrm>
          <a:prstGeom prst="rect">
            <a:avLst/>
          </a:prstGeom>
          <a:no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56" name="Google Shape;156;p19"/>
          <p:cNvSpPr txBox="1"/>
          <p:nvPr/>
        </p:nvSpPr>
        <p:spPr>
          <a:xfrm>
            <a:off x="4884924" y="0"/>
            <a:ext cx="2177100" cy="2031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0">
                <a:solidFill>
                  <a:schemeClr val="lt1"/>
                </a:solidFill>
                <a:latin typeface="Bodoni"/>
                <a:ea typeface="Bodoni"/>
                <a:cs typeface="Bodoni"/>
                <a:sym typeface="Bodoni"/>
              </a:rPr>
              <a:t>02</a:t>
            </a:r>
            <a:endParaRPr sz="12000">
              <a:solidFill>
                <a:schemeClr val="lt1"/>
              </a:solidFill>
              <a:latin typeface="Bodoni"/>
              <a:ea typeface="Bodoni"/>
              <a:cs typeface="Bodoni"/>
              <a:sym typeface="Bodoni"/>
            </a:endParaRPr>
          </a:p>
        </p:txBody>
      </p:sp>
      <p:sp>
        <p:nvSpPr>
          <p:cNvPr id="157" name="Google Shape;157;p19"/>
          <p:cNvSpPr txBox="1"/>
          <p:nvPr/>
        </p:nvSpPr>
        <p:spPr>
          <a:xfrm>
            <a:off x="3230700" y="1693175"/>
            <a:ext cx="3476400" cy="831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2100">
                <a:solidFill>
                  <a:schemeClr val="lt1"/>
                </a:solidFill>
                <a:latin typeface="Montserrat"/>
                <a:ea typeface="Montserrat"/>
                <a:cs typeface="Montserrat"/>
                <a:sym typeface="Montserrat"/>
              </a:rPr>
              <a:t>MARKET</a:t>
            </a:r>
            <a:endParaRPr sz="2100">
              <a:solidFill>
                <a:schemeClr val="lt1"/>
              </a:solidFill>
              <a:latin typeface="Montserrat"/>
              <a:ea typeface="Montserrat"/>
              <a:cs typeface="Montserrat"/>
              <a:sym typeface="Montserrat"/>
            </a:endParaRPr>
          </a:p>
          <a:p>
            <a:pPr marL="0" lvl="0" indent="0" algn="r" rtl="0">
              <a:spcBef>
                <a:spcPts val="0"/>
              </a:spcBef>
              <a:spcAft>
                <a:spcPts val="0"/>
              </a:spcAft>
              <a:buNone/>
            </a:pPr>
            <a:r>
              <a:rPr lang="en" sz="2100">
                <a:solidFill>
                  <a:schemeClr val="lt1"/>
                </a:solidFill>
                <a:latin typeface="Montserrat"/>
                <a:ea typeface="Montserrat"/>
                <a:cs typeface="Montserrat"/>
                <a:sym typeface="Montserrat"/>
              </a:rPr>
              <a:t>ANALYSIS</a:t>
            </a:r>
            <a:endParaRPr sz="2100">
              <a:solidFill>
                <a:schemeClr val="lt1"/>
              </a:solidFill>
              <a:latin typeface="Montserrat"/>
              <a:ea typeface="Montserrat"/>
              <a:cs typeface="Montserrat"/>
              <a:sym typeface="Montserrat"/>
            </a:endParaRPr>
          </a:p>
        </p:txBody>
      </p:sp>
      <p:sp>
        <p:nvSpPr>
          <p:cNvPr id="158" name="Google Shape;158;p19"/>
          <p:cNvSpPr txBox="1"/>
          <p:nvPr/>
        </p:nvSpPr>
        <p:spPr>
          <a:xfrm>
            <a:off x="448500" y="6275350"/>
            <a:ext cx="2686800" cy="2539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500">
                <a:solidFill>
                  <a:schemeClr val="dk1"/>
                </a:solidFill>
                <a:latin typeface="Montserrat"/>
                <a:ea typeface="Montserrat"/>
                <a:cs typeface="Montserrat"/>
                <a:sym typeface="Montserrat"/>
              </a:rPr>
              <a:t>A CMA is a detailed report on homes recently sold in your area, which includes information such as home size, age, condition, location, price, and other factors that can help you set the most realistic price for your home.</a:t>
            </a:r>
            <a:endParaRPr sz="1500">
              <a:latin typeface="Montserrat"/>
              <a:ea typeface="Montserrat"/>
              <a:cs typeface="Montserrat"/>
              <a:sym typeface="Montserrat"/>
            </a:endParaRPr>
          </a:p>
        </p:txBody>
      </p:sp>
      <p:sp>
        <p:nvSpPr>
          <p:cNvPr id="159" name="Google Shape;159;p19"/>
          <p:cNvSpPr txBox="1"/>
          <p:nvPr/>
        </p:nvSpPr>
        <p:spPr>
          <a:xfrm>
            <a:off x="448500" y="3395513"/>
            <a:ext cx="2765100" cy="2008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sz="1500">
                <a:solidFill>
                  <a:schemeClr val="dk1"/>
                </a:solidFill>
                <a:latin typeface="Montserrat"/>
                <a:ea typeface="Montserrat"/>
                <a:cs typeface="Montserrat"/>
                <a:sym typeface="Montserrat"/>
              </a:rPr>
              <a:t>One of the most important tasks to complete before selling your home is to establish a competitive price. This is done by running a comparative market analysis (CMA).</a:t>
            </a:r>
            <a:endParaRPr sz="1500">
              <a:latin typeface="Montserrat"/>
              <a:ea typeface="Montserrat"/>
              <a:cs typeface="Montserrat"/>
              <a:sym typeface="Montserrat"/>
            </a:endParaRPr>
          </a:p>
        </p:txBody>
      </p:sp>
      <p:sp>
        <p:nvSpPr>
          <p:cNvPr id="160" name="Google Shape;160;p19"/>
          <p:cNvSpPr txBox="1"/>
          <p:nvPr/>
        </p:nvSpPr>
        <p:spPr>
          <a:xfrm>
            <a:off x="393150" y="5478175"/>
            <a:ext cx="3112500" cy="63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900">
                <a:latin typeface="Bodoni"/>
                <a:ea typeface="Bodoni"/>
                <a:cs typeface="Bodoni"/>
                <a:sym typeface="Bodoni"/>
              </a:rPr>
              <a:t>What is a CMA?</a:t>
            </a:r>
            <a:endParaRPr sz="2900">
              <a:latin typeface="Bodoni"/>
              <a:ea typeface="Bodoni"/>
              <a:cs typeface="Bodoni"/>
              <a:sym typeface="Bodon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4"/>
        <p:cNvGrpSpPr/>
        <p:nvPr/>
      </p:nvGrpSpPr>
      <p:grpSpPr>
        <a:xfrm>
          <a:off x="0" y="0"/>
          <a:ext cx="0" cy="0"/>
          <a:chOff x="0" y="0"/>
          <a:chExt cx="0" cy="0"/>
        </a:xfrm>
      </p:grpSpPr>
      <p:sp>
        <p:nvSpPr>
          <p:cNvPr id="165" name="Google Shape;165;p20"/>
          <p:cNvSpPr/>
          <p:nvPr/>
        </p:nvSpPr>
        <p:spPr>
          <a:xfrm>
            <a:off x="0" y="6723875"/>
            <a:ext cx="7315200" cy="2031900"/>
          </a:xfrm>
          <a:prstGeom prst="rect">
            <a:avLst/>
          </a:prstGeom>
          <a:solidFill>
            <a:srgbClr val="1C1C1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66" name="Google Shape;166;p20"/>
          <p:cNvSpPr/>
          <p:nvPr/>
        </p:nvSpPr>
        <p:spPr>
          <a:xfrm>
            <a:off x="0" y="6800975"/>
            <a:ext cx="7315200" cy="1877700"/>
          </a:xfrm>
          <a:prstGeom prst="rect">
            <a:avLst/>
          </a:prstGeom>
          <a:solidFill>
            <a:srgbClr val="F7F2EA"/>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67" name="Google Shape;167;p20"/>
          <p:cNvSpPr txBox="1"/>
          <p:nvPr/>
        </p:nvSpPr>
        <p:spPr>
          <a:xfrm>
            <a:off x="-1" y="0"/>
            <a:ext cx="2177100" cy="2031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0">
                <a:solidFill>
                  <a:srgbClr val="1C1C1C"/>
                </a:solidFill>
                <a:latin typeface="Bodoni"/>
                <a:ea typeface="Bodoni"/>
                <a:cs typeface="Bodoni"/>
                <a:sym typeface="Bodoni"/>
              </a:rPr>
              <a:t>03</a:t>
            </a:r>
            <a:endParaRPr sz="12000">
              <a:solidFill>
                <a:srgbClr val="1C1C1C"/>
              </a:solidFill>
              <a:latin typeface="Bodoni"/>
              <a:ea typeface="Bodoni"/>
              <a:cs typeface="Bodoni"/>
              <a:sym typeface="Bodoni"/>
            </a:endParaRPr>
          </a:p>
        </p:txBody>
      </p:sp>
      <p:sp>
        <p:nvSpPr>
          <p:cNvPr id="168" name="Google Shape;168;p20"/>
          <p:cNvSpPr txBox="1"/>
          <p:nvPr/>
        </p:nvSpPr>
        <p:spPr>
          <a:xfrm>
            <a:off x="1919950" y="600300"/>
            <a:ext cx="38976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a:latin typeface="Montserrat"/>
                <a:ea typeface="Montserrat"/>
                <a:cs typeface="Montserrat"/>
                <a:sym typeface="Montserrat"/>
              </a:rPr>
              <a:t>LISTING </a:t>
            </a:r>
            <a:endParaRPr sz="2100">
              <a:latin typeface="Montserrat"/>
              <a:ea typeface="Montserrat"/>
              <a:cs typeface="Montserrat"/>
              <a:sym typeface="Montserrat"/>
            </a:endParaRPr>
          </a:p>
          <a:p>
            <a:pPr marL="0" lvl="0" indent="0" algn="l" rtl="0">
              <a:spcBef>
                <a:spcPts val="0"/>
              </a:spcBef>
              <a:spcAft>
                <a:spcPts val="0"/>
              </a:spcAft>
              <a:buNone/>
            </a:pPr>
            <a:r>
              <a:rPr lang="en" sz="2100">
                <a:latin typeface="Montserrat"/>
                <a:ea typeface="Montserrat"/>
                <a:cs typeface="Montserrat"/>
                <a:sym typeface="Montserrat"/>
              </a:rPr>
              <a:t>SYNDICATION</a:t>
            </a:r>
            <a:endParaRPr sz="2100">
              <a:latin typeface="Montserrat"/>
              <a:ea typeface="Montserrat"/>
              <a:cs typeface="Montserrat"/>
              <a:sym typeface="Montserrat"/>
            </a:endParaRPr>
          </a:p>
        </p:txBody>
      </p:sp>
      <p:sp>
        <p:nvSpPr>
          <p:cNvPr id="169" name="Google Shape;169;p20"/>
          <p:cNvSpPr txBox="1"/>
          <p:nvPr/>
        </p:nvSpPr>
        <p:spPr>
          <a:xfrm>
            <a:off x="528300" y="5546288"/>
            <a:ext cx="6258600" cy="861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200">
                <a:solidFill>
                  <a:srgbClr val="1C1C1C"/>
                </a:solidFill>
                <a:latin typeface="Bodoni"/>
                <a:ea typeface="Bodoni"/>
                <a:cs typeface="Bodoni"/>
                <a:sym typeface="Bodoni"/>
              </a:rPr>
              <a:t>VARIOUS POTENTIAL </a:t>
            </a:r>
            <a:endParaRPr sz="2200">
              <a:solidFill>
                <a:srgbClr val="1C1C1C"/>
              </a:solidFill>
              <a:latin typeface="Bodoni"/>
              <a:ea typeface="Bodoni"/>
              <a:cs typeface="Bodoni"/>
              <a:sym typeface="Bodoni"/>
            </a:endParaRPr>
          </a:p>
          <a:p>
            <a:pPr marL="0" lvl="0" indent="0" algn="ctr" rtl="0">
              <a:spcBef>
                <a:spcPts val="0"/>
              </a:spcBef>
              <a:spcAft>
                <a:spcPts val="0"/>
              </a:spcAft>
              <a:buNone/>
            </a:pPr>
            <a:r>
              <a:rPr lang="en" sz="2200">
                <a:solidFill>
                  <a:srgbClr val="1C1C1C"/>
                </a:solidFill>
                <a:latin typeface="Bodoni"/>
                <a:ea typeface="Bodoni"/>
                <a:cs typeface="Bodoni"/>
                <a:sym typeface="Bodoni"/>
              </a:rPr>
              <a:t>SYNDICATION PLATFORMS </a:t>
            </a:r>
            <a:endParaRPr sz="2200">
              <a:solidFill>
                <a:srgbClr val="1C1C1C"/>
              </a:solidFill>
              <a:latin typeface="Bodoni"/>
              <a:ea typeface="Bodoni"/>
              <a:cs typeface="Bodoni"/>
              <a:sym typeface="Bodoni"/>
            </a:endParaRPr>
          </a:p>
        </p:txBody>
      </p:sp>
      <p:sp>
        <p:nvSpPr>
          <p:cNvPr id="170" name="Google Shape;170;p20"/>
          <p:cNvSpPr txBox="1"/>
          <p:nvPr/>
        </p:nvSpPr>
        <p:spPr>
          <a:xfrm>
            <a:off x="528300" y="7324175"/>
            <a:ext cx="2019900" cy="895800"/>
          </a:xfrm>
          <a:prstGeom prst="rect">
            <a:avLst/>
          </a:prstGeom>
          <a:noFill/>
          <a:ln>
            <a:noFill/>
          </a:ln>
        </p:spPr>
        <p:txBody>
          <a:bodyPr spcFirstLastPara="1" wrap="square" lIns="91425" tIns="91425" rIns="91425" bIns="91425" anchor="t" anchorCtr="0">
            <a:spAutoFit/>
          </a:bodyPr>
          <a:lstStyle/>
          <a:p>
            <a:pPr marL="457200" lvl="0" indent="-317500" algn="l" rtl="0">
              <a:lnSpc>
                <a:spcPct val="115000"/>
              </a:lnSpc>
              <a:spcBef>
                <a:spcPts val="0"/>
              </a:spcBef>
              <a:spcAft>
                <a:spcPts val="0"/>
              </a:spcAft>
              <a:buClr>
                <a:schemeClr val="dk1"/>
              </a:buClr>
              <a:buSzPts val="1400"/>
              <a:buFont typeface="Montserrat"/>
              <a:buChar char="●"/>
            </a:pPr>
            <a:r>
              <a:rPr lang="en">
                <a:solidFill>
                  <a:schemeClr val="dk1"/>
                </a:solidFill>
                <a:latin typeface="Montserrat"/>
                <a:ea typeface="Montserrat"/>
                <a:cs typeface="Montserrat"/>
                <a:sym typeface="Montserrat"/>
              </a:rPr>
              <a:t>Zillow.com</a:t>
            </a:r>
            <a:endParaRPr>
              <a:solidFill>
                <a:schemeClr val="dk1"/>
              </a:solidFill>
              <a:latin typeface="Montserrat"/>
              <a:ea typeface="Montserrat"/>
              <a:cs typeface="Montserrat"/>
              <a:sym typeface="Montserrat"/>
            </a:endParaRPr>
          </a:p>
          <a:p>
            <a:pPr marL="457200" lvl="0" indent="-317500" algn="l" rtl="0">
              <a:lnSpc>
                <a:spcPct val="115000"/>
              </a:lnSpc>
              <a:spcBef>
                <a:spcPts val="0"/>
              </a:spcBef>
              <a:spcAft>
                <a:spcPts val="0"/>
              </a:spcAft>
              <a:buClr>
                <a:schemeClr val="dk1"/>
              </a:buClr>
              <a:buSzPts val="1400"/>
              <a:buFont typeface="Montserrat"/>
              <a:buChar char="●"/>
            </a:pPr>
            <a:r>
              <a:rPr lang="en">
                <a:solidFill>
                  <a:schemeClr val="dk1"/>
                </a:solidFill>
                <a:latin typeface="Montserrat"/>
                <a:ea typeface="Montserrat"/>
                <a:cs typeface="Montserrat"/>
                <a:sym typeface="Montserrat"/>
              </a:rPr>
              <a:t>Homes.com</a:t>
            </a:r>
            <a:endParaRPr>
              <a:solidFill>
                <a:schemeClr val="dk1"/>
              </a:solidFill>
              <a:latin typeface="Montserrat"/>
              <a:ea typeface="Montserrat"/>
              <a:cs typeface="Montserrat"/>
              <a:sym typeface="Montserrat"/>
            </a:endParaRPr>
          </a:p>
          <a:p>
            <a:pPr marL="457200" lvl="0" indent="-317500" algn="l" rtl="0">
              <a:lnSpc>
                <a:spcPct val="115000"/>
              </a:lnSpc>
              <a:spcBef>
                <a:spcPts val="0"/>
              </a:spcBef>
              <a:spcAft>
                <a:spcPts val="0"/>
              </a:spcAft>
              <a:buClr>
                <a:schemeClr val="dk1"/>
              </a:buClr>
              <a:buSzPts val="1400"/>
              <a:buFont typeface="Montserrat"/>
              <a:buChar char="●"/>
            </a:pPr>
            <a:r>
              <a:rPr lang="en">
                <a:solidFill>
                  <a:schemeClr val="dk1"/>
                </a:solidFill>
                <a:latin typeface="Montserrat"/>
                <a:ea typeface="Montserrat"/>
                <a:cs typeface="Montserrat"/>
                <a:sym typeface="Montserrat"/>
              </a:rPr>
              <a:t>Realtor.com</a:t>
            </a:r>
            <a:endParaRPr>
              <a:latin typeface="Montserrat"/>
              <a:ea typeface="Montserrat"/>
              <a:cs typeface="Montserrat"/>
              <a:sym typeface="Montserrat"/>
            </a:endParaRPr>
          </a:p>
        </p:txBody>
      </p:sp>
      <p:sp>
        <p:nvSpPr>
          <p:cNvPr id="171" name="Google Shape;171;p20"/>
          <p:cNvSpPr txBox="1"/>
          <p:nvPr/>
        </p:nvSpPr>
        <p:spPr>
          <a:xfrm>
            <a:off x="2485500" y="7324175"/>
            <a:ext cx="2344200" cy="895800"/>
          </a:xfrm>
          <a:prstGeom prst="rect">
            <a:avLst/>
          </a:prstGeom>
          <a:noFill/>
          <a:ln>
            <a:noFill/>
          </a:ln>
        </p:spPr>
        <p:txBody>
          <a:bodyPr spcFirstLastPara="1" wrap="square" lIns="91425" tIns="91425" rIns="91425" bIns="91425" anchor="t" anchorCtr="0">
            <a:spAutoFit/>
          </a:bodyPr>
          <a:lstStyle/>
          <a:p>
            <a:pPr marL="457200" lvl="0" indent="-317500" algn="l" rtl="0">
              <a:lnSpc>
                <a:spcPct val="115000"/>
              </a:lnSpc>
              <a:spcBef>
                <a:spcPts val="0"/>
              </a:spcBef>
              <a:spcAft>
                <a:spcPts val="0"/>
              </a:spcAft>
              <a:buClr>
                <a:schemeClr val="dk1"/>
              </a:buClr>
              <a:buSzPts val="1400"/>
              <a:buFont typeface="Montserrat"/>
              <a:buChar char="●"/>
            </a:pPr>
            <a:r>
              <a:rPr lang="en">
                <a:solidFill>
                  <a:schemeClr val="dk1"/>
                </a:solidFill>
                <a:latin typeface="Montserrat"/>
                <a:ea typeface="Montserrat"/>
                <a:cs typeface="Montserrat"/>
                <a:sym typeface="Montserrat"/>
              </a:rPr>
              <a:t>HomeSeekers.com</a:t>
            </a:r>
            <a:endParaRPr>
              <a:solidFill>
                <a:schemeClr val="dk1"/>
              </a:solidFill>
              <a:latin typeface="Montserrat"/>
              <a:ea typeface="Montserrat"/>
              <a:cs typeface="Montserrat"/>
              <a:sym typeface="Montserrat"/>
            </a:endParaRPr>
          </a:p>
          <a:p>
            <a:pPr marL="457200" lvl="0" indent="-317500" algn="l" rtl="0">
              <a:lnSpc>
                <a:spcPct val="115000"/>
              </a:lnSpc>
              <a:spcBef>
                <a:spcPts val="0"/>
              </a:spcBef>
              <a:spcAft>
                <a:spcPts val="0"/>
              </a:spcAft>
              <a:buClr>
                <a:schemeClr val="dk1"/>
              </a:buClr>
              <a:buSzPts val="1400"/>
              <a:buFont typeface="Montserrat"/>
              <a:buChar char="●"/>
            </a:pPr>
            <a:r>
              <a:rPr lang="en">
                <a:solidFill>
                  <a:schemeClr val="dk1"/>
                </a:solidFill>
                <a:latin typeface="Montserrat"/>
                <a:ea typeface="Montserrat"/>
                <a:cs typeface="Montserrat"/>
                <a:sym typeface="Montserrat"/>
              </a:rPr>
              <a:t>Vast</a:t>
            </a:r>
            <a:endParaRPr>
              <a:solidFill>
                <a:schemeClr val="dk1"/>
              </a:solidFill>
              <a:latin typeface="Montserrat"/>
              <a:ea typeface="Montserrat"/>
              <a:cs typeface="Montserrat"/>
              <a:sym typeface="Montserrat"/>
            </a:endParaRPr>
          </a:p>
          <a:p>
            <a:pPr marL="457200" lvl="0" indent="-317500" algn="l" rtl="0">
              <a:lnSpc>
                <a:spcPct val="115000"/>
              </a:lnSpc>
              <a:spcBef>
                <a:spcPts val="0"/>
              </a:spcBef>
              <a:spcAft>
                <a:spcPts val="0"/>
              </a:spcAft>
              <a:buClr>
                <a:schemeClr val="dk1"/>
              </a:buClr>
              <a:buSzPts val="1400"/>
              <a:buFont typeface="Montserrat"/>
              <a:buChar char="●"/>
            </a:pPr>
            <a:r>
              <a:rPr lang="en">
                <a:solidFill>
                  <a:schemeClr val="dk1"/>
                </a:solidFill>
                <a:latin typeface="Montserrat"/>
                <a:ea typeface="Montserrat"/>
                <a:cs typeface="Montserrat"/>
                <a:sym typeface="Montserrat"/>
              </a:rPr>
              <a:t>Realtytrac</a:t>
            </a:r>
            <a:endParaRPr>
              <a:latin typeface="Montserrat"/>
              <a:ea typeface="Montserrat"/>
              <a:cs typeface="Montserrat"/>
              <a:sym typeface="Montserrat"/>
            </a:endParaRPr>
          </a:p>
        </p:txBody>
      </p:sp>
      <p:sp>
        <p:nvSpPr>
          <p:cNvPr id="172" name="Google Shape;172;p20"/>
          <p:cNvSpPr txBox="1"/>
          <p:nvPr/>
        </p:nvSpPr>
        <p:spPr>
          <a:xfrm>
            <a:off x="4892375" y="7324175"/>
            <a:ext cx="2222700" cy="895800"/>
          </a:xfrm>
          <a:prstGeom prst="rect">
            <a:avLst/>
          </a:prstGeom>
          <a:noFill/>
          <a:ln>
            <a:noFill/>
          </a:ln>
        </p:spPr>
        <p:txBody>
          <a:bodyPr spcFirstLastPara="1" wrap="square" lIns="91425" tIns="91425" rIns="91425" bIns="91425" anchor="t" anchorCtr="0">
            <a:spAutoFit/>
          </a:bodyPr>
          <a:lstStyle/>
          <a:p>
            <a:pPr marL="457200" lvl="0" indent="-317500" algn="l" rtl="0">
              <a:lnSpc>
                <a:spcPct val="115000"/>
              </a:lnSpc>
              <a:spcBef>
                <a:spcPts val="0"/>
              </a:spcBef>
              <a:spcAft>
                <a:spcPts val="0"/>
              </a:spcAft>
              <a:buClr>
                <a:schemeClr val="dk1"/>
              </a:buClr>
              <a:buSzPts val="1400"/>
              <a:buFont typeface="Montserrat"/>
              <a:buChar char="●"/>
            </a:pPr>
            <a:r>
              <a:rPr lang="en">
                <a:solidFill>
                  <a:schemeClr val="dk1"/>
                </a:solidFill>
                <a:latin typeface="Montserrat"/>
                <a:ea typeface="Montserrat"/>
                <a:cs typeface="Montserrat"/>
                <a:sym typeface="Montserrat"/>
              </a:rPr>
              <a:t>Homepath</a:t>
            </a:r>
            <a:endParaRPr>
              <a:solidFill>
                <a:schemeClr val="dk1"/>
              </a:solidFill>
              <a:latin typeface="Montserrat"/>
              <a:ea typeface="Montserrat"/>
              <a:cs typeface="Montserrat"/>
              <a:sym typeface="Montserrat"/>
            </a:endParaRPr>
          </a:p>
          <a:p>
            <a:pPr marL="457200" lvl="0" indent="-317500" algn="l" rtl="0">
              <a:lnSpc>
                <a:spcPct val="115000"/>
              </a:lnSpc>
              <a:spcBef>
                <a:spcPts val="0"/>
              </a:spcBef>
              <a:spcAft>
                <a:spcPts val="0"/>
              </a:spcAft>
              <a:buClr>
                <a:schemeClr val="dk1"/>
              </a:buClr>
              <a:buSzPts val="1400"/>
              <a:buFont typeface="Montserrat"/>
              <a:buChar char="●"/>
            </a:pPr>
            <a:r>
              <a:rPr lang="en">
                <a:solidFill>
                  <a:schemeClr val="dk1"/>
                </a:solidFill>
                <a:latin typeface="Montserrat"/>
                <a:ea typeface="Montserrat"/>
                <a:cs typeface="Montserrat"/>
                <a:sym typeface="Montserrat"/>
              </a:rPr>
              <a:t>Apartments.com</a:t>
            </a:r>
            <a:endParaRPr>
              <a:solidFill>
                <a:schemeClr val="dk1"/>
              </a:solidFill>
              <a:latin typeface="Montserrat"/>
              <a:ea typeface="Montserrat"/>
              <a:cs typeface="Montserrat"/>
              <a:sym typeface="Montserrat"/>
            </a:endParaRPr>
          </a:p>
          <a:p>
            <a:pPr marL="457200" lvl="0" indent="-317500" algn="l" rtl="0">
              <a:lnSpc>
                <a:spcPct val="115000"/>
              </a:lnSpc>
              <a:spcBef>
                <a:spcPts val="0"/>
              </a:spcBef>
              <a:spcAft>
                <a:spcPts val="0"/>
              </a:spcAft>
              <a:buClr>
                <a:schemeClr val="dk1"/>
              </a:buClr>
              <a:buSzPts val="1400"/>
              <a:buFont typeface="Montserrat"/>
              <a:buChar char="●"/>
            </a:pPr>
            <a:r>
              <a:rPr lang="en">
                <a:solidFill>
                  <a:schemeClr val="dk1"/>
                </a:solidFill>
                <a:latin typeface="Montserrat"/>
                <a:ea typeface="Montserrat"/>
                <a:cs typeface="Montserrat"/>
                <a:sym typeface="Montserrat"/>
              </a:rPr>
              <a:t>Homes &amp; Land</a:t>
            </a:r>
            <a:endParaRPr>
              <a:latin typeface="Montserrat"/>
              <a:ea typeface="Montserrat"/>
              <a:cs typeface="Montserrat"/>
              <a:sym typeface="Montserrat"/>
            </a:endParaRPr>
          </a:p>
        </p:txBody>
      </p:sp>
      <p:cxnSp>
        <p:nvCxnSpPr>
          <p:cNvPr id="173" name="Google Shape;173;p20"/>
          <p:cNvCxnSpPr/>
          <p:nvPr/>
        </p:nvCxnSpPr>
        <p:spPr>
          <a:xfrm>
            <a:off x="1772250" y="5123450"/>
            <a:ext cx="3770700" cy="15300"/>
          </a:xfrm>
          <a:prstGeom prst="straightConnector1">
            <a:avLst/>
          </a:prstGeom>
          <a:noFill/>
          <a:ln w="9525" cap="flat" cmpd="sng">
            <a:solidFill>
              <a:schemeClr val="dk2"/>
            </a:solidFill>
            <a:prstDash val="solid"/>
            <a:round/>
            <a:headEnd type="none" w="med" len="med"/>
            <a:tailEnd type="none" w="med" len="med"/>
          </a:ln>
        </p:spPr>
      </p:cxnSp>
      <p:sp>
        <p:nvSpPr>
          <p:cNvPr id="174" name="Google Shape;174;p20"/>
          <p:cNvSpPr txBox="1"/>
          <p:nvPr/>
        </p:nvSpPr>
        <p:spPr>
          <a:xfrm>
            <a:off x="451975" y="2334025"/>
            <a:ext cx="2782800" cy="2274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500">
                <a:solidFill>
                  <a:schemeClr val="dk1"/>
                </a:solidFill>
                <a:latin typeface="Montserrat"/>
                <a:ea typeface="Montserrat"/>
                <a:cs typeface="Montserrat"/>
                <a:sym typeface="Montserrat"/>
              </a:rPr>
              <a:t>Listing syndication is a process in which your listing is marketed on multiple real estate platforms to increase your home’s exposure and reduce the amount of time it takes to sell.</a:t>
            </a:r>
            <a:endParaRPr sz="1500">
              <a:latin typeface="Montserrat"/>
              <a:ea typeface="Montserrat"/>
              <a:cs typeface="Montserrat"/>
              <a:sym typeface="Montserrat"/>
            </a:endParaRPr>
          </a:p>
        </p:txBody>
      </p:sp>
      <p:pic>
        <p:nvPicPr>
          <p:cNvPr id="175" name="Google Shape;175;p20"/>
          <p:cNvPicPr preferRelativeResize="0"/>
          <p:nvPr/>
        </p:nvPicPr>
        <p:blipFill>
          <a:blip r:embed="rId3">
            <a:alphaModFix/>
          </a:blip>
          <a:stretch>
            <a:fillRect/>
          </a:stretch>
        </p:blipFill>
        <p:spPr>
          <a:xfrm>
            <a:off x="2874875" y="1201800"/>
            <a:ext cx="4440326" cy="444032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F2EA"/>
        </a:solidFill>
        <a:effectLst/>
      </p:bgPr>
    </p:bg>
    <p:spTree>
      <p:nvGrpSpPr>
        <p:cNvPr id="1" name="Shape 179"/>
        <p:cNvGrpSpPr/>
        <p:nvPr/>
      </p:nvGrpSpPr>
      <p:grpSpPr>
        <a:xfrm>
          <a:off x="0" y="0"/>
          <a:ext cx="0" cy="0"/>
          <a:chOff x="0" y="0"/>
          <a:chExt cx="0" cy="0"/>
        </a:xfrm>
      </p:grpSpPr>
      <p:sp>
        <p:nvSpPr>
          <p:cNvPr id="180" name="Google Shape;180;p21"/>
          <p:cNvSpPr txBox="1"/>
          <p:nvPr/>
        </p:nvSpPr>
        <p:spPr>
          <a:xfrm>
            <a:off x="4094350" y="3256225"/>
            <a:ext cx="1978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1C1C1C"/>
              </a:solidFill>
              <a:latin typeface="Montserrat"/>
              <a:ea typeface="Montserrat"/>
              <a:cs typeface="Montserrat"/>
              <a:sym typeface="Montserrat"/>
            </a:endParaRPr>
          </a:p>
        </p:txBody>
      </p:sp>
      <p:sp>
        <p:nvSpPr>
          <p:cNvPr id="181" name="Google Shape;181;p21"/>
          <p:cNvSpPr txBox="1"/>
          <p:nvPr/>
        </p:nvSpPr>
        <p:spPr>
          <a:xfrm>
            <a:off x="642750" y="913200"/>
            <a:ext cx="5737500" cy="255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Montserrat"/>
                <a:ea typeface="Montserrat"/>
                <a:cs typeface="Montserrat"/>
                <a:sym typeface="Montserrat"/>
              </a:rPr>
              <a:t>While we follow traditional marketing protocols, we’ll also implement the latest social media strategies to ensure your home receives maximum exposure. A modern strategy combined with striking images and videos of your listing guarantees that your home will stay ahead of the competition.</a:t>
            </a:r>
            <a:endParaRPr>
              <a:solidFill>
                <a:schemeClr val="dk1"/>
              </a:solidFill>
              <a:latin typeface="Montserrat"/>
              <a:ea typeface="Montserrat"/>
              <a:cs typeface="Montserrat"/>
              <a:sym typeface="Montserrat"/>
            </a:endParaRPr>
          </a:p>
          <a:p>
            <a:pPr marL="0" lvl="0" indent="0" algn="l" rtl="0">
              <a:spcBef>
                <a:spcPts val="0"/>
              </a:spcBef>
              <a:spcAft>
                <a:spcPts val="0"/>
              </a:spcAft>
              <a:buNone/>
            </a:pPr>
            <a:endParaRPr>
              <a:solidFill>
                <a:schemeClr val="dk1"/>
              </a:solidFill>
              <a:latin typeface="Montserrat"/>
              <a:ea typeface="Montserrat"/>
              <a:cs typeface="Montserrat"/>
              <a:sym typeface="Montserrat"/>
            </a:endParaRPr>
          </a:p>
          <a:p>
            <a:pPr marL="457200" lvl="0" indent="-317500" algn="l" rtl="0">
              <a:spcBef>
                <a:spcPts val="0"/>
              </a:spcBef>
              <a:spcAft>
                <a:spcPts val="0"/>
              </a:spcAft>
              <a:buSzPts val="1400"/>
              <a:buFont typeface="Montserrat"/>
              <a:buChar char="●"/>
            </a:pPr>
            <a:r>
              <a:rPr lang="en">
                <a:solidFill>
                  <a:schemeClr val="dk1"/>
                </a:solidFill>
                <a:latin typeface="Montserrat"/>
                <a:ea typeface="Montserrat"/>
                <a:cs typeface="Montserrat"/>
                <a:sym typeface="Montserrat"/>
              </a:rPr>
              <a:t>Ad campaigns</a:t>
            </a:r>
            <a:endParaRPr>
              <a:solidFill>
                <a:schemeClr val="dk1"/>
              </a:solidFill>
              <a:latin typeface="Montserrat"/>
              <a:ea typeface="Montserrat"/>
              <a:cs typeface="Montserrat"/>
              <a:sym typeface="Montserrat"/>
            </a:endParaRPr>
          </a:p>
          <a:p>
            <a:pPr marL="457200" lvl="0" indent="-317500" algn="l" rtl="0">
              <a:spcBef>
                <a:spcPts val="0"/>
              </a:spcBef>
              <a:spcAft>
                <a:spcPts val="0"/>
              </a:spcAft>
              <a:buSzPts val="1400"/>
              <a:buFont typeface="Montserrat"/>
              <a:buChar char="●"/>
            </a:pPr>
            <a:r>
              <a:rPr lang="en">
                <a:solidFill>
                  <a:schemeClr val="dk1"/>
                </a:solidFill>
                <a:latin typeface="Montserrat"/>
                <a:ea typeface="Montserrat"/>
                <a:cs typeface="Montserrat"/>
                <a:sym typeface="Montserrat"/>
              </a:rPr>
              <a:t>Social media shares</a:t>
            </a:r>
            <a:endParaRPr>
              <a:solidFill>
                <a:schemeClr val="dk1"/>
              </a:solidFill>
              <a:latin typeface="Montserrat"/>
              <a:ea typeface="Montserrat"/>
              <a:cs typeface="Montserrat"/>
              <a:sym typeface="Montserrat"/>
            </a:endParaRPr>
          </a:p>
          <a:p>
            <a:pPr marL="457200" lvl="0" indent="-317500" algn="l" rtl="0">
              <a:spcBef>
                <a:spcPts val="0"/>
              </a:spcBef>
              <a:spcAft>
                <a:spcPts val="0"/>
              </a:spcAft>
              <a:buClr>
                <a:schemeClr val="dk1"/>
              </a:buClr>
              <a:buSzPts val="1400"/>
              <a:buFont typeface="Montserrat"/>
              <a:buChar char="●"/>
            </a:pPr>
            <a:r>
              <a:rPr lang="en">
                <a:solidFill>
                  <a:schemeClr val="dk1"/>
                </a:solidFill>
                <a:latin typeface="Montserrat"/>
                <a:ea typeface="Montserrat"/>
                <a:cs typeface="Montserrat"/>
                <a:sym typeface="Montserrat"/>
              </a:rPr>
              <a:t>Strategic and timely posts</a:t>
            </a:r>
            <a:endParaRPr>
              <a:solidFill>
                <a:schemeClr val="dk1"/>
              </a:solidFill>
              <a:latin typeface="Montserrat"/>
              <a:ea typeface="Montserrat"/>
              <a:cs typeface="Montserrat"/>
              <a:sym typeface="Montserrat"/>
            </a:endParaRPr>
          </a:p>
          <a:p>
            <a:pPr marL="457200" lvl="0" indent="-317500" algn="l" rtl="0">
              <a:spcBef>
                <a:spcPts val="0"/>
              </a:spcBef>
              <a:spcAft>
                <a:spcPts val="0"/>
              </a:spcAft>
              <a:buSzPts val="1400"/>
              <a:buFont typeface="Montserrat"/>
              <a:buChar char="●"/>
            </a:pPr>
            <a:r>
              <a:rPr lang="en">
                <a:solidFill>
                  <a:schemeClr val="dk1"/>
                </a:solidFill>
                <a:latin typeface="Montserrat"/>
                <a:ea typeface="Montserrat"/>
                <a:cs typeface="Montserrat"/>
                <a:sym typeface="Montserrat"/>
              </a:rPr>
              <a:t>Listing videos</a:t>
            </a:r>
            <a:endParaRPr>
              <a:solidFill>
                <a:schemeClr val="dk1"/>
              </a:solidFill>
              <a:latin typeface="Montserrat"/>
              <a:ea typeface="Montserrat"/>
              <a:cs typeface="Montserrat"/>
              <a:sym typeface="Montserrat"/>
            </a:endParaRPr>
          </a:p>
          <a:p>
            <a:pPr marL="457200" lvl="0" indent="-317500" algn="l" rtl="0">
              <a:spcBef>
                <a:spcPts val="0"/>
              </a:spcBef>
              <a:spcAft>
                <a:spcPts val="0"/>
              </a:spcAft>
              <a:buSzPts val="1400"/>
              <a:buFont typeface="Montserrat"/>
              <a:buChar char="●"/>
            </a:pPr>
            <a:r>
              <a:rPr lang="en">
                <a:solidFill>
                  <a:schemeClr val="dk1"/>
                </a:solidFill>
                <a:latin typeface="Montserrat"/>
                <a:ea typeface="Montserrat"/>
                <a:cs typeface="Montserrat"/>
                <a:sym typeface="Montserrat"/>
              </a:rPr>
              <a:t>Blog posts</a:t>
            </a:r>
            <a:endParaRPr>
              <a:latin typeface="Montserrat"/>
              <a:ea typeface="Montserrat"/>
              <a:cs typeface="Montserrat"/>
              <a:sym typeface="Montserrat"/>
            </a:endParaRPr>
          </a:p>
        </p:txBody>
      </p:sp>
      <p:sp>
        <p:nvSpPr>
          <p:cNvPr id="182" name="Google Shape;182;p21"/>
          <p:cNvSpPr/>
          <p:nvPr/>
        </p:nvSpPr>
        <p:spPr>
          <a:xfrm>
            <a:off x="3519300" y="6219900"/>
            <a:ext cx="3795900" cy="2924100"/>
          </a:xfrm>
          <a:prstGeom prst="rect">
            <a:avLst/>
          </a:prstGeom>
          <a:solidFill>
            <a:srgbClr val="1C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7F2EA"/>
              </a:solidFill>
            </a:endParaRPr>
          </a:p>
        </p:txBody>
      </p:sp>
      <p:sp>
        <p:nvSpPr>
          <p:cNvPr id="183" name="Google Shape;183;p21"/>
          <p:cNvSpPr/>
          <p:nvPr/>
        </p:nvSpPr>
        <p:spPr>
          <a:xfrm>
            <a:off x="3747150" y="6407250"/>
            <a:ext cx="3340200" cy="2549400"/>
          </a:xfrm>
          <a:prstGeom prst="rect">
            <a:avLst/>
          </a:prstGeom>
          <a:no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84" name="Google Shape;184;p21"/>
          <p:cNvSpPr txBox="1"/>
          <p:nvPr/>
        </p:nvSpPr>
        <p:spPr>
          <a:xfrm>
            <a:off x="4884924" y="6221175"/>
            <a:ext cx="2177100" cy="2031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0">
                <a:solidFill>
                  <a:schemeClr val="lt1"/>
                </a:solidFill>
                <a:latin typeface="Bodoni"/>
                <a:ea typeface="Bodoni"/>
                <a:cs typeface="Bodoni"/>
                <a:sym typeface="Bodoni"/>
              </a:rPr>
              <a:t>04</a:t>
            </a:r>
            <a:endParaRPr sz="12000">
              <a:solidFill>
                <a:schemeClr val="lt1"/>
              </a:solidFill>
              <a:latin typeface="Bodoni"/>
              <a:ea typeface="Bodoni"/>
              <a:cs typeface="Bodoni"/>
              <a:sym typeface="Bodoni"/>
            </a:endParaRPr>
          </a:p>
        </p:txBody>
      </p:sp>
      <p:sp>
        <p:nvSpPr>
          <p:cNvPr id="185" name="Google Shape;185;p21"/>
          <p:cNvSpPr txBox="1"/>
          <p:nvPr/>
        </p:nvSpPr>
        <p:spPr>
          <a:xfrm>
            <a:off x="3345250" y="7979675"/>
            <a:ext cx="3476400" cy="831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2100">
                <a:solidFill>
                  <a:schemeClr val="lt1"/>
                </a:solidFill>
                <a:latin typeface="Montserrat"/>
                <a:ea typeface="Montserrat"/>
                <a:cs typeface="Montserrat"/>
                <a:sym typeface="Montserrat"/>
              </a:rPr>
              <a:t>SOCIAL MEDIA</a:t>
            </a:r>
            <a:endParaRPr sz="2100">
              <a:solidFill>
                <a:schemeClr val="lt1"/>
              </a:solidFill>
              <a:latin typeface="Montserrat"/>
              <a:ea typeface="Montserrat"/>
              <a:cs typeface="Montserrat"/>
              <a:sym typeface="Montserrat"/>
            </a:endParaRPr>
          </a:p>
          <a:p>
            <a:pPr marL="0" lvl="0" indent="0" algn="r" rtl="0">
              <a:spcBef>
                <a:spcPts val="0"/>
              </a:spcBef>
              <a:spcAft>
                <a:spcPts val="0"/>
              </a:spcAft>
              <a:buNone/>
            </a:pPr>
            <a:r>
              <a:rPr lang="en" sz="2100">
                <a:solidFill>
                  <a:schemeClr val="lt1"/>
                </a:solidFill>
                <a:latin typeface="Montserrat"/>
                <a:ea typeface="Montserrat"/>
                <a:cs typeface="Montserrat"/>
                <a:sym typeface="Montserrat"/>
              </a:rPr>
              <a:t>STRATEGY</a:t>
            </a:r>
            <a:endParaRPr sz="2100">
              <a:solidFill>
                <a:schemeClr val="lt1"/>
              </a:solidFill>
              <a:latin typeface="Montserrat"/>
              <a:ea typeface="Montserrat"/>
              <a:cs typeface="Montserrat"/>
              <a:sym typeface="Montserrat"/>
            </a:endParaRPr>
          </a:p>
        </p:txBody>
      </p:sp>
      <p:pic>
        <p:nvPicPr>
          <p:cNvPr id="186" name="Google Shape;186;p21"/>
          <p:cNvPicPr preferRelativeResize="0"/>
          <p:nvPr/>
        </p:nvPicPr>
        <p:blipFill>
          <a:blip r:embed="rId3">
            <a:alphaModFix/>
          </a:blip>
          <a:stretch>
            <a:fillRect/>
          </a:stretch>
        </p:blipFill>
        <p:spPr>
          <a:xfrm>
            <a:off x="5816325" y="4545375"/>
            <a:ext cx="1188000" cy="1188000"/>
          </a:xfrm>
          <a:prstGeom prst="rect">
            <a:avLst/>
          </a:prstGeom>
          <a:noFill/>
          <a:ln>
            <a:noFill/>
          </a:ln>
        </p:spPr>
      </p:pic>
      <p:pic>
        <p:nvPicPr>
          <p:cNvPr id="187" name="Google Shape;187;p21"/>
          <p:cNvPicPr preferRelativeResize="0"/>
          <p:nvPr/>
        </p:nvPicPr>
        <p:blipFill>
          <a:blip r:embed="rId4">
            <a:alphaModFix/>
          </a:blip>
          <a:stretch>
            <a:fillRect/>
          </a:stretch>
        </p:blipFill>
        <p:spPr>
          <a:xfrm>
            <a:off x="5758650" y="3363641"/>
            <a:ext cx="1303349" cy="1303371"/>
          </a:xfrm>
          <a:prstGeom prst="rect">
            <a:avLst/>
          </a:prstGeom>
          <a:noFill/>
          <a:ln>
            <a:noFill/>
          </a:ln>
        </p:spPr>
      </p:pic>
      <p:pic>
        <p:nvPicPr>
          <p:cNvPr id="188" name="Google Shape;188;p21"/>
          <p:cNvPicPr preferRelativeResize="0"/>
          <p:nvPr/>
        </p:nvPicPr>
        <p:blipFill>
          <a:blip r:embed="rId5">
            <a:alphaModFix/>
          </a:blip>
          <a:stretch>
            <a:fillRect/>
          </a:stretch>
        </p:blipFill>
        <p:spPr>
          <a:xfrm>
            <a:off x="5758650" y="2181475"/>
            <a:ext cx="1303349" cy="1303349"/>
          </a:xfrm>
          <a:prstGeom prst="rect">
            <a:avLst/>
          </a:prstGeom>
          <a:noFill/>
          <a:ln>
            <a:noFill/>
          </a:ln>
        </p:spPr>
      </p:pic>
      <p:pic>
        <p:nvPicPr>
          <p:cNvPr id="189" name="Google Shape;189;p21"/>
          <p:cNvPicPr preferRelativeResize="0"/>
          <p:nvPr/>
        </p:nvPicPr>
        <p:blipFill>
          <a:blip r:embed="rId6">
            <a:alphaModFix/>
          </a:blip>
          <a:stretch>
            <a:fillRect/>
          </a:stretch>
        </p:blipFill>
        <p:spPr>
          <a:xfrm>
            <a:off x="-349700" y="4399375"/>
            <a:ext cx="4096861" cy="4096861"/>
          </a:xfrm>
          <a:prstGeom prst="rect">
            <a:avLst/>
          </a:prstGeom>
          <a:noFill/>
          <a:ln>
            <a:noFill/>
          </a:ln>
        </p:spPr>
      </p:pic>
      <p:pic>
        <p:nvPicPr>
          <p:cNvPr id="190" name="Google Shape;190;p21"/>
          <p:cNvPicPr preferRelativeResize="0"/>
          <p:nvPr/>
        </p:nvPicPr>
        <p:blipFill>
          <a:blip r:embed="rId7">
            <a:alphaModFix/>
          </a:blip>
          <a:stretch>
            <a:fillRect/>
          </a:stretch>
        </p:blipFill>
        <p:spPr>
          <a:xfrm>
            <a:off x="3345249" y="3256225"/>
            <a:ext cx="2086952" cy="2086952"/>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927</TotalTime>
  <Words>912</Words>
  <Application>Microsoft Macintosh PowerPoint</Application>
  <PresentationFormat>Custom</PresentationFormat>
  <Paragraphs>162</Paragraphs>
  <Slides>17</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Montserrat</vt:lpstr>
      <vt:lpstr>Bodoni</vt:lpstr>
      <vt:lpstr>Arial</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Kim Dixon</cp:lastModifiedBy>
  <cp:revision>2</cp:revision>
  <dcterms:modified xsi:type="dcterms:W3CDTF">2021-08-13T12:46:13Z</dcterms:modified>
</cp:coreProperties>
</file>