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5.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5" r:id="rId17"/>
  </p:sldIdLst>
  <p:sldSz cx="7315200" cy="9144000"/>
  <p:notesSz cx="6858000" cy="9144000"/>
  <p:embeddedFontLst>
    <p:embeddedFont>
      <p:font typeface="Lora" pitchFamily="2" charset="77"/>
      <p:regular r:id="rId19"/>
      <p:bold r:id="rId20"/>
      <p:italic r:id="rId21"/>
      <p:boldItalic r:id="rId22"/>
    </p:embeddedFont>
    <p:embeddedFont>
      <p:font typeface="Montserrat" pitchFamily="2" charset="77"/>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91" d="100"/>
          <a:sy n="91" d="100"/>
        </p:scale>
        <p:origin x="3304" y="184"/>
      </p:cViewPr>
      <p:guideLst>
        <p:guide orient="horz" pos="2880"/>
        <p:guide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c1b009b76d_0_237: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c1b009b76d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1b009b76d_0_202: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c1b009b76d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1b009b76d_0_258: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c1b009b76d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c1b009b76d_0_282: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c1b009b76d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1b009b76d_0_119: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1b009b76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1b009b76d_0_155: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1b009b76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c1b009b76d_0_336: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c1b009b76d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1b009b76d_0_12: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c1b009b76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1b009b76d_0_31:notes"/>
          <p:cNvSpPr>
            <a:spLocks noGrp="1" noRot="1" noChangeAspect="1"/>
          </p:cNvSpPr>
          <p:nvPr>
            <p:ph type="sldImg" idx="2"/>
          </p:nvPr>
        </p:nvSpPr>
        <p:spPr>
          <a:xfrm>
            <a:off x="2057400"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c1b009b76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1b009b76d_0_49: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c1b009b76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c1b009b76d_0_84: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c1b009b76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1b009b76d_0_104: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1b009b76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c1b009b76d_0_184: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c1b009b76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1b009b76d_0_249: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1b009b76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1b009b76d_0_221:notes"/>
          <p:cNvSpPr>
            <a:spLocks noGrp="1" noRot="1" noChangeAspect="1"/>
          </p:cNvSpPr>
          <p:nvPr>
            <p:ph type="sldImg" idx="2"/>
          </p:nvPr>
        </p:nvSpPr>
        <p:spPr>
          <a:xfrm>
            <a:off x="2057721" y="685800"/>
            <a:ext cx="2743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1b009b76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9367" y="1323689"/>
            <a:ext cx="6816600" cy="3649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49360" y="5038444"/>
            <a:ext cx="6816600" cy="1409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49360" y="1966444"/>
            <a:ext cx="6816600" cy="349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49360" y="5603956"/>
            <a:ext cx="6816600" cy="2312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49360" y="3823733"/>
            <a:ext cx="6816600" cy="149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49360" y="791156"/>
            <a:ext cx="6816600" cy="1018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49360" y="2048844"/>
            <a:ext cx="6816600" cy="6073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49360" y="791156"/>
            <a:ext cx="6816600" cy="1018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49360" y="2048844"/>
            <a:ext cx="3199800" cy="6073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3865920" y="2048844"/>
            <a:ext cx="3199800" cy="6073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49360" y="791156"/>
            <a:ext cx="6816600" cy="1018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49360" y="987733"/>
            <a:ext cx="2246400" cy="134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49360" y="2470400"/>
            <a:ext cx="2246400" cy="5652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92200" y="800267"/>
            <a:ext cx="5094300" cy="7272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657600" y="-222"/>
            <a:ext cx="3657600" cy="914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2400" y="2192311"/>
            <a:ext cx="3236100" cy="263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12400" y="4983244"/>
            <a:ext cx="3236100" cy="2195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3951600" y="1287244"/>
            <a:ext cx="3069600" cy="6569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49360" y="7521022"/>
            <a:ext cx="4799100" cy="1075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777966" y="8290163"/>
            <a:ext cx="438900" cy="69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9360" y="791156"/>
            <a:ext cx="6816600" cy="1018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49360" y="2048844"/>
            <a:ext cx="6816600" cy="60735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777966" y="8290163"/>
            <a:ext cx="438900" cy="699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22399" r="23975"/>
          <a:stretch/>
        </p:blipFill>
        <p:spPr>
          <a:xfrm>
            <a:off x="12300" y="24750"/>
            <a:ext cx="7315200" cy="9092275"/>
          </a:xfrm>
          <a:prstGeom prst="rect">
            <a:avLst/>
          </a:prstGeom>
          <a:noFill/>
          <a:ln>
            <a:noFill/>
          </a:ln>
        </p:spPr>
      </p:pic>
      <p:sp>
        <p:nvSpPr>
          <p:cNvPr id="55" name="Google Shape;55;p13"/>
          <p:cNvSpPr/>
          <p:nvPr/>
        </p:nvSpPr>
        <p:spPr>
          <a:xfrm>
            <a:off x="764975" y="1138550"/>
            <a:ext cx="6102000" cy="32199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 name="Google Shape;56;p13"/>
          <p:cNvSpPr/>
          <p:nvPr/>
        </p:nvSpPr>
        <p:spPr>
          <a:xfrm>
            <a:off x="980225" y="1371800"/>
            <a:ext cx="5671500" cy="27534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 name="Google Shape;57;p13"/>
          <p:cNvSpPr txBox="1"/>
          <p:nvPr/>
        </p:nvSpPr>
        <p:spPr>
          <a:xfrm>
            <a:off x="1090925" y="2000775"/>
            <a:ext cx="54501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700">
                <a:solidFill>
                  <a:schemeClr val="lt1"/>
                </a:solidFill>
                <a:latin typeface="Lora"/>
                <a:ea typeface="Lora"/>
                <a:cs typeface="Lora"/>
                <a:sym typeface="Lora"/>
              </a:rPr>
              <a:t>Listed to Sold.</a:t>
            </a:r>
            <a:endParaRPr sz="5700">
              <a:solidFill>
                <a:schemeClr val="lt1"/>
              </a:solidFill>
              <a:latin typeface="Lora"/>
              <a:ea typeface="Lora"/>
              <a:cs typeface="Lora"/>
              <a:sym typeface="Lora"/>
            </a:endParaRPr>
          </a:p>
        </p:txBody>
      </p:sp>
      <p:sp>
        <p:nvSpPr>
          <p:cNvPr id="58" name="Google Shape;58;p13"/>
          <p:cNvSpPr txBox="1"/>
          <p:nvPr/>
        </p:nvSpPr>
        <p:spPr>
          <a:xfrm>
            <a:off x="906900" y="3177975"/>
            <a:ext cx="5526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latin typeface="Montserrat"/>
                <a:ea typeface="Montserrat"/>
                <a:cs typeface="Montserrat"/>
                <a:sym typeface="Montserrat"/>
              </a:rPr>
              <a:t> OUR PROCESS TO GET YOUR HOME SOLD.</a:t>
            </a:r>
            <a:endParaRPr sz="1600">
              <a:solidFill>
                <a:schemeClr val="lt1"/>
              </a:solidFill>
              <a:latin typeface="Montserrat"/>
              <a:ea typeface="Montserrat"/>
              <a:cs typeface="Montserrat"/>
              <a:sym typeface="Montserrat"/>
            </a:endParaRPr>
          </a:p>
        </p:txBody>
      </p:sp>
      <p:cxnSp>
        <p:nvCxnSpPr>
          <p:cNvPr id="59" name="Google Shape;59;p13"/>
          <p:cNvCxnSpPr/>
          <p:nvPr/>
        </p:nvCxnSpPr>
        <p:spPr>
          <a:xfrm>
            <a:off x="906900" y="7752975"/>
            <a:ext cx="5526000" cy="0"/>
          </a:xfrm>
          <a:prstGeom prst="straightConnector1">
            <a:avLst/>
          </a:prstGeom>
          <a:noFill/>
          <a:ln w="9525" cap="flat" cmpd="sng">
            <a:solidFill>
              <a:srgbClr val="DDD9C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3"/>
          <p:cNvPicPr preferRelativeResize="0"/>
          <p:nvPr/>
        </p:nvPicPr>
        <p:blipFill rotWithShape="1">
          <a:blip r:embed="rId3">
            <a:alphaModFix/>
          </a:blip>
          <a:srcRect l="23286" r="23280"/>
          <a:stretch/>
        </p:blipFill>
        <p:spPr>
          <a:xfrm>
            <a:off x="2" y="2875"/>
            <a:ext cx="7315200" cy="9138258"/>
          </a:xfrm>
          <a:prstGeom prst="rect">
            <a:avLst/>
          </a:prstGeom>
          <a:noFill/>
          <a:ln>
            <a:noFill/>
          </a:ln>
        </p:spPr>
      </p:pic>
      <p:sp>
        <p:nvSpPr>
          <p:cNvPr id="221" name="Google Shape;221;p23"/>
          <p:cNvSpPr/>
          <p:nvPr/>
        </p:nvSpPr>
        <p:spPr>
          <a:xfrm>
            <a:off x="434625" y="454829"/>
            <a:ext cx="3474000" cy="3220500"/>
          </a:xfrm>
          <a:prstGeom prst="rect">
            <a:avLst/>
          </a:prstGeom>
          <a:solidFill>
            <a:srgbClr val="D3D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a:off x="692350" y="671402"/>
            <a:ext cx="2958300" cy="2787300"/>
          </a:xfrm>
          <a:prstGeom prst="rect">
            <a:avLst/>
          </a:prstGeom>
          <a:noFill/>
          <a:ln w="28575" cap="flat" cmpd="sng">
            <a:solidFill>
              <a:srgbClr val="1B3A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3" name="Google Shape;223;p23"/>
          <p:cNvSpPr/>
          <p:nvPr/>
        </p:nvSpPr>
        <p:spPr>
          <a:xfrm>
            <a:off x="3020325" y="4302650"/>
            <a:ext cx="3950700" cy="44466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3D5DC"/>
              </a:solidFill>
            </a:endParaRPr>
          </a:p>
        </p:txBody>
      </p:sp>
      <p:sp>
        <p:nvSpPr>
          <p:cNvPr id="224" name="Google Shape;224;p23"/>
          <p:cNvSpPr/>
          <p:nvPr/>
        </p:nvSpPr>
        <p:spPr>
          <a:xfrm>
            <a:off x="3330800" y="4513250"/>
            <a:ext cx="3364500" cy="40254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5" name="Google Shape;225;p23"/>
          <p:cNvSpPr txBox="1"/>
          <p:nvPr/>
        </p:nvSpPr>
        <p:spPr>
          <a:xfrm>
            <a:off x="1014704" y="1010731"/>
            <a:ext cx="23136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rgbClr val="294B63"/>
                </a:solidFill>
                <a:latin typeface="Lora"/>
                <a:ea typeface="Lora"/>
                <a:cs typeface="Lora"/>
                <a:sym typeface="Lora"/>
              </a:rPr>
              <a:t>06</a:t>
            </a:r>
            <a:endParaRPr sz="12500">
              <a:solidFill>
                <a:srgbClr val="294B63"/>
              </a:solidFill>
              <a:latin typeface="Lora"/>
              <a:ea typeface="Lora"/>
              <a:cs typeface="Lora"/>
              <a:sym typeface="Lora"/>
            </a:endParaRPr>
          </a:p>
        </p:txBody>
      </p:sp>
      <p:sp>
        <p:nvSpPr>
          <p:cNvPr id="226" name="Google Shape;226;p23"/>
          <p:cNvSpPr/>
          <p:nvPr/>
        </p:nvSpPr>
        <p:spPr>
          <a:xfrm>
            <a:off x="3497300" y="4120700"/>
            <a:ext cx="3031500" cy="71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94B63"/>
              </a:solidFill>
            </a:endParaRPr>
          </a:p>
        </p:txBody>
      </p:sp>
      <p:sp>
        <p:nvSpPr>
          <p:cNvPr id="227" name="Google Shape;227;p23"/>
          <p:cNvSpPr txBox="1"/>
          <p:nvPr/>
        </p:nvSpPr>
        <p:spPr>
          <a:xfrm>
            <a:off x="3680025" y="4160300"/>
            <a:ext cx="26313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a:solidFill>
                  <a:srgbClr val="1B3A52"/>
                </a:solidFill>
                <a:latin typeface="Lora"/>
                <a:ea typeface="Lora"/>
                <a:cs typeface="Lora"/>
                <a:sym typeface="Lora"/>
              </a:rPr>
              <a:t>Scheduling</a:t>
            </a:r>
            <a:endParaRPr sz="2900">
              <a:solidFill>
                <a:srgbClr val="1B3A52"/>
              </a:solidFill>
              <a:latin typeface="Lora"/>
              <a:ea typeface="Lora"/>
              <a:cs typeface="Lora"/>
              <a:sym typeface="Lora"/>
            </a:endParaRPr>
          </a:p>
        </p:txBody>
      </p:sp>
      <p:sp>
        <p:nvSpPr>
          <p:cNvPr id="228" name="Google Shape;228;p23"/>
          <p:cNvSpPr txBox="1"/>
          <p:nvPr/>
        </p:nvSpPr>
        <p:spPr>
          <a:xfrm>
            <a:off x="3449900" y="4991300"/>
            <a:ext cx="3126300" cy="337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lt1"/>
                </a:solidFill>
                <a:latin typeface="Montserrat"/>
                <a:ea typeface="Montserrat"/>
                <a:cs typeface="Montserrat"/>
                <a:sym typeface="Montserrat"/>
              </a:rPr>
              <a:t>Auto-scheduling software allows buyer’s agents the opportunity to schedule showing appointments efficiently. All we have to do is set up the initial automation, input some data, and the software will take care of the rest. By using automated scheduling, we can ensure all parties are notified of the appointment request immediately and get showings confirmed quickly.</a:t>
            </a:r>
            <a:endParaRPr>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4B63"/>
        </a:solidFill>
        <a:effectLst/>
      </p:bgPr>
    </p:bg>
    <p:spTree>
      <p:nvGrpSpPr>
        <p:cNvPr id="1" name="Shape 232"/>
        <p:cNvGrpSpPr/>
        <p:nvPr/>
      </p:nvGrpSpPr>
      <p:grpSpPr>
        <a:xfrm>
          <a:off x="0" y="0"/>
          <a:ext cx="0" cy="0"/>
          <a:chOff x="0" y="0"/>
          <a:chExt cx="0" cy="0"/>
        </a:xfrm>
      </p:grpSpPr>
      <p:sp>
        <p:nvSpPr>
          <p:cNvPr id="233" name="Google Shape;233;p24"/>
          <p:cNvSpPr/>
          <p:nvPr/>
        </p:nvSpPr>
        <p:spPr>
          <a:xfrm>
            <a:off x="247350" y="5977400"/>
            <a:ext cx="6820500" cy="28968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234" name="Google Shape;234;p24"/>
          <p:cNvPicPr preferRelativeResize="0"/>
          <p:nvPr/>
        </p:nvPicPr>
        <p:blipFill>
          <a:blip r:embed="rId3"/>
          <a:srcRect/>
          <a:stretch/>
        </p:blipFill>
        <p:spPr>
          <a:xfrm>
            <a:off x="2041944" y="230824"/>
            <a:ext cx="3231311" cy="5779076"/>
          </a:xfrm>
          <a:prstGeom prst="rect">
            <a:avLst/>
          </a:prstGeom>
          <a:noFill/>
          <a:ln>
            <a:noFill/>
          </a:ln>
        </p:spPr>
      </p:pic>
      <p:sp>
        <p:nvSpPr>
          <p:cNvPr id="235" name="Google Shape;235;p24"/>
          <p:cNvSpPr/>
          <p:nvPr/>
        </p:nvSpPr>
        <p:spPr>
          <a:xfrm>
            <a:off x="984000" y="5506800"/>
            <a:ext cx="5347200" cy="8538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236" name="Google Shape;236;p24"/>
          <p:cNvSpPr txBox="1"/>
          <p:nvPr/>
        </p:nvSpPr>
        <p:spPr>
          <a:xfrm>
            <a:off x="1717050" y="5548200"/>
            <a:ext cx="3881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a:solidFill>
                  <a:schemeClr val="lt1"/>
                </a:solidFill>
                <a:latin typeface="Lora"/>
                <a:ea typeface="Lora"/>
                <a:cs typeface="Lora"/>
                <a:sym typeface="Lora"/>
              </a:rPr>
              <a:t>FEEDBACK</a:t>
            </a:r>
            <a:endParaRPr sz="4800">
              <a:solidFill>
                <a:schemeClr val="lt1"/>
              </a:solidFill>
              <a:latin typeface="Lora"/>
              <a:ea typeface="Lora"/>
              <a:cs typeface="Lora"/>
              <a:sym typeface="Lora"/>
            </a:endParaRPr>
          </a:p>
        </p:txBody>
      </p:sp>
      <p:sp>
        <p:nvSpPr>
          <p:cNvPr id="237" name="Google Shape;237;p24"/>
          <p:cNvSpPr txBox="1"/>
          <p:nvPr/>
        </p:nvSpPr>
        <p:spPr>
          <a:xfrm>
            <a:off x="623700" y="6934150"/>
            <a:ext cx="6067800" cy="114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chemeClr val="lt1"/>
                </a:solidFill>
                <a:latin typeface="Montserrat"/>
                <a:ea typeface="Montserrat"/>
                <a:cs typeface="Montserrat"/>
                <a:sym typeface="Montserrat"/>
              </a:rPr>
              <a:t>Receiving buyer feedback on your listing is key when crafting an effective marketing plan. In the feedback process, we can determine how buyers are evaluating the worth of your home and adjust showings as needed to get the best outcome for your sale.</a:t>
            </a:r>
            <a:endParaRPr dirty="0">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D5DC"/>
        </a:solidFill>
        <a:effectLst/>
      </p:bgPr>
    </p:bg>
    <p:spTree>
      <p:nvGrpSpPr>
        <p:cNvPr id="1" name="Shape 241"/>
        <p:cNvGrpSpPr/>
        <p:nvPr/>
      </p:nvGrpSpPr>
      <p:grpSpPr>
        <a:xfrm>
          <a:off x="0" y="0"/>
          <a:ext cx="0" cy="0"/>
          <a:chOff x="0" y="0"/>
          <a:chExt cx="0" cy="0"/>
        </a:xfrm>
      </p:grpSpPr>
      <p:sp>
        <p:nvSpPr>
          <p:cNvPr id="242" name="Google Shape;242;p25"/>
          <p:cNvSpPr/>
          <p:nvPr/>
        </p:nvSpPr>
        <p:spPr>
          <a:xfrm>
            <a:off x="3758388" y="0"/>
            <a:ext cx="3556800" cy="3258300"/>
          </a:xfrm>
          <a:prstGeom prst="rect">
            <a:avLst/>
          </a:prstGeom>
          <a:solidFill>
            <a:srgbClr val="1B3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DD9CF"/>
              </a:solidFill>
            </a:endParaRPr>
          </a:p>
        </p:txBody>
      </p:sp>
      <p:sp>
        <p:nvSpPr>
          <p:cNvPr id="243" name="Google Shape;243;p25"/>
          <p:cNvSpPr/>
          <p:nvPr/>
        </p:nvSpPr>
        <p:spPr>
          <a:xfrm>
            <a:off x="4009649" y="208050"/>
            <a:ext cx="3054300" cy="28422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44" name="Google Shape;244;p25"/>
          <p:cNvPicPr preferRelativeResize="0"/>
          <p:nvPr/>
        </p:nvPicPr>
        <p:blipFill rotWithShape="1">
          <a:blip r:embed="rId3">
            <a:alphaModFix/>
          </a:blip>
          <a:srcRect t="21550" b="21544"/>
          <a:stretch/>
        </p:blipFill>
        <p:spPr>
          <a:xfrm>
            <a:off x="3497940" y="5865525"/>
            <a:ext cx="3816328" cy="3258301"/>
          </a:xfrm>
          <a:prstGeom prst="rect">
            <a:avLst/>
          </a:prstGeom>
          <a:noFill/>
          <a:ln>
            <a:noFill/>
          </a:ln>
        </p:spPr>
      </p:pic>
      <p:sp>
        <p:nvSpPr>
          <p:cNvPr id="245" name="Google Shape;245;p25"/>
          <p:cNvSpPr/>
          <p:nvPr/>
        </p:nvSpPr>
        <p:spPr>
          <a:xfrm>
            <a:off x="7600" y="5883175"/>
            <a:ext cx="4396500" cy="32583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txBox="1"/>
          <p:nvPr/>
        </p:nvSpPr>
        <p:spPr>
          <a:xfrm>
            <a:off x="4448249" y="574800"/>
            <a:ext cx="2177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chemeClr val="lt1"/>
                </a:solidFill>
                <a:latin typeface="Lora"/>
                <a:ea typeface="Lora"/>
                <a:cs typeface="Lora"/>
                <a:sym typeface="Lora"/>
              </a:rPr>
              <a:t>07</a:t>
            </a:r>
            <a:endParaRPr sz="12500">
              <a:solidFill>
                <a:schemeClr val="lt1"/>
              </a:solidFill>
              <a:latin typeface="Lora"/>
              <a:ea typeface="Lora"/>
              <a:cs typeface="Lora"/>
              <a:sym typeface="Lora"/>
            </a:endParaRPr>
          </a:p>
        </p:txBody>
      </p:sp>
      <p:sp>
        <p:nvSpPr>
          <p:cNvPr id="247" name="Google Shape;247;p25"/>
          <p:cNvSpPr txBox="1"/>
          <p:nvPr/>
        </p:nvSpPr>
        <p:spPr>
          <a:xfrm>
            <a:off x="1384650" y="3519013"/>
            <a:ext cx="4545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a:solidFill>
                  <a:srgbClr val="1B3A52"/>
                </a:solidFill>
                <a:latin typeface="Lora"/>
                <a:ea typeface="Lora"/>
                <a:cs typeface="Lora"/>
                <a:sym typeface="Lora"/>
              </a:rPr>
              <a:t>Open Houses</a:t>
            </a:r>
            <a:endParaRPr sz="4800">
              <a:solidFill>
                <a:srgbClr val="1B3A52"/>
              </a:solidFill>
              <a:latin typeface="Lora"/>
              <a:ea typeface="Lora"/>
              <a:cs typeface="Lora"/>
              <a:sym typeface="Lora"/>
            </a:endParaRPr>
          </a:p>
        </p:txBody>
      </p:sp>
      <p:sp>
        <p:nvSpPr>
          <p:cNvPr id="248" name="Google Shape;248;p25"/>
          <p:cNvSpPr txBox="1"/>
          <p:nvPr/>
        </p:nvSpPr>
        <p:spPr>
          <a:xfrm>
            <a:off x="566841" y="4459900"/>
            <a:ext cx="6181500" cy="895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a:solidFill>
                  <a:srgbClr val="294B63"/>
                </a:solidFill>
                <a:latin typeface="Montserrat"/>
                <a:ea typeface="Montserrat"/>
                <a:cs typeface="Montserrat"/>
                <a:sym typeface="Montserrat"/>
              </a:rPr>
              <a:t>Photos are powerful when it comes to selling a home, but nothing compares to seeing it in person. That's why hosting stellar open house experiences are crucial for your success as a seller.</a:t>
            </a:r>
            <a:endParaRPr>
              <a:solidFill>
                <a:srgbClr val="294B63"/>
              </a:solidFill>
              <a:latin typeface="Montserrat"/>
              <a:ea typeface="Montserrat"/>
              <a:cs typeface="Montserrat"/>
              <a:sym typeface="Montserrat"/>
            </a:endParaRPr>
          </a:p>
        </p:txBody>
      </p:sp>
      <p:sp>
        <p:nvSpPr>
          <p:cNvPr id="249" name="Google Shape;249;p25"/>
          <p:cNvSpPr/>
          <p:nvPr/>
        </p:nvSpPr>
        <p:spPr>
          <a:xfrm>
            <a:off x="204153" y="6050275"/>
            <a:ext cx="3968100" cy="29241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50" name="Google Shape;250;p25"/>
          <p:cNvSpPr/>
          <p:nvPr/>
        </p:nvSpPr>
        <p:spPr>
          <a:xfrm>
            <a:off x="519150" y="5668373"/>
            <a:ext cx="3338100" cy="69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txBox="1"/>
          <p:nvPr/>
        </p:nvSpPr>
        <p:spPr>
          <a:xfrm>
            <a:off x="536800" y="6671050"/>
            <a:ext cx="3338100" cy="1887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Freshen up faded and chipped paint</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Declutter and depersonalize</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Update your curb appeal</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Deep clean</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Craft a marketing plan</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Perform an odor test</a:t>
            </a:r>
            <a:endParaRPr>
              <a:solidFill>
                <a:schemeClr val="lt1"/>
              </a:solidFill>
              <a:latin typeface="Montserrat"/>
              <a:ea typeface="Montserrat"/>
              <a:cs typeface="Montserrat"/>
              <a:sym typeface="Montserrat"/>
            </a:endParaRPr>
          </a:p>
        </p:txBody>
      </p:sp>
      <p:sp>
        <p:nvSpPr>
          <p:cNvPr id="252" name="Google Shape;252;p25"/>
          <p:cNvSpPr txBox="1"/>
          <p:nvPr/>
        </p:nvSpPr>
        <p:spPr>
          <a:xfrm>
            <a:off x="756600" y="5697775"/>
            <a:ext cx="28632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a:solidFill>
                  <a:srgbClr val="1B3A52"/>
                </a:solidFill>
                <a:latin typeface="Lora"/>
                <a:ea typeface="Lora"/>
                <a:cs typeface="Lora"/>
                <a:sym typeface="Lora"/>
              </a:rPr>
              <a:t>Tips to Prepare</a:t>
            </a:r>
            <a:endParaRPr sz="2900">
              <a:solidFill>
                <a:srgbClr val="1B3A52"/>
              </a:solidFill>
              <a:latin typeface="Lora"/>
              <a:ea typeface="Lora"/>
              <a:cs typeface="Lora"/>
              <a:sym typeface="Lora"/>
            </a:endParaRPr>
          </a:p>
        </p:txBody>
      </p:sp>
      <p:pic>
        <p:nvPicPr>
          <p:cNvPr id="253" name="Google Shape;253;p25"/>
          <p:cNvPicPr preferRelativeResize="0"/>
          <p:nvPr/>
        </p:nvPicPr>
        <p:blipFill rotWithShape="1">
          <a:blip r:embed="rId4">
            <a:alphaModFix/>
          </a:blip>
          <a:srcRect l="17039" r="17045"/>
          <a:stretch/>
        </p:blipFill>
        <p:spPr>
          <a:xfrm>
            <a:off x="7590" y="400"/>
            <a:ext cx="3817262" cy="32575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6"/>
          <p:cNvPicPr preferRelativeResize="0"/>
          <p:nvPr/>
        </p:nvPicPr>
        <p:blipFill rotWithShape="1">
          <a:blip r:embed="rId3">
            <a:alphaModFix/>
          </a:blip>
          <a:srcRect l="7344" r="66729"/>
          <a:stretch/>
        </p:blipFill>
        <p:spPr>
          <a:xfrm>
            <a:off x="3758350" y="0"/>
            <a:ext cx="3556850" cy="9144003"/>
          </a:xfrm>
          <a:prstGeom prst="rect">
            <a:avLst/>
          </a:prstGeom>
          <a:noFill/>
          <a:ln>
            <a:noFill/>
          </a:ln>
        </p:spPr>
      </p:pic>
      <p:sp>
        <p:nvSpPr>
          <p:cNvPr id="259" name="Google Shape;259;p26"/>
          <p:cNvSpPr/>
          <p:nvPr/>
        </p:nvSpPr>
        <p:spPr>
          <a:xfrm>
            <a:off x="0" y="0"/>
            <a:ext cx="4109400" cy="9144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txBox="1"/>
          <p:nvPr/>
        </p:nvSpPr>
        <p:spPr>
          <a:xfrm>
            <a:off x="250150" y="1012725"/>
            <a:ext cx="5549700" cy="775567"/>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4800" dirty="0">
                <a:solidFill>
                  <a:srgbClr val="1B3A52"/>
                </a:solidFill>
                <a:latin typeface="Lora"/>
                <a:ea typeface="Lora"/>
                <a:cs typeface="Lora"/>
                <a:sym typeface="Lora"/>
              </a:rPr>
              <a:t>Negotiations.</a:t>
            </a:r>
            <a:endParaRPr sz="7400" dirty="0">
              <a:solidFill>
                <a:srgbClr val="1B3A52"/>
              </a:solidFill>
              <a:latin typeface="Lora"/>
              <a:ea typeface="Lora"/>
              <a:cs typeface="Lora"/>
              <a:sym typeface="Lora"/>
            </a:endParaRPr>
          </a:p>
        </p:txBody>
      </p:sp>
      <p:sp>
        <p:nvSpPr>
          <p:cNvPr id="261" name="Google Shape;261;p26"/>
          <p:cNvSpPr txBox="1"/>
          <p:nvPr/>
        </p:nvSpPr>
        <p:spPr>
          <a:xfrm>
            <a:off x="19650" y="2568200"/>
            <a:ext cx="14214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900">
                <a:solidFill>
                  <a:srgbClr val="5B6E84"/>
                </a:solidFill>
                <a:latin typeface="Lora"/>
                <a:ea typeface="Lora"/>
                <a:cs typeface="Lora"/>
                <a:sym typeface="Lora"/>
              </a:rPr>
              <a:t>01</a:t>
            </a:r>
            <a:endParaRPr sz="4900">
              <a:solidFill>
                <a:srgbClr val="5B6E84"/>
              </a:solidFill>
              <a:latin typeface="Lora"/>
              <a:ea typeface="Lora"/>
              <a:cs typeface="Lora"/>
              <a:sym typeface="Lora"/>
            </a:endParaRPr>
          </a:p>
        </p:txBody>
      </p:sp>
      <p:sp>
        <p:nvSpPr>
          <p:cNvPr id="262" name="Google Shape;262;p26"/>
          <p:cNvSpPr txBox="1"/>
          <p:nvPr/>
        </p:nvSpPr>
        <p:spPr>
          <a:xfrm>
            <a:off x="19650" y="3728900"/>
            <a:ext cx="14214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900">
                <a:solidFill>
                  <a:srgbClr val="5B6E84"/>
                </a:solidFill>
                <a:latin typeface="Lora"/>
                <a:ea typeface="Lora"/>
                <a:cs typeface="Lora"/>
                <a:sym typeface="Lora"/>
              </a:rPr>
              <a:t>02</a:t>
            </a:r>
            <a:endParaRPr sz="4900">
              <a:solidFill>
                <a:srgbClr val="5B6E84"/>
              </a:solidFill>
              <a:latin typeface="Lora"/>
              <a:ea typeface="Lora"/>
              <a:cs typeface="Lora"/>
              <a:sym typeface="Lora"/>
            </a:endParaRPr>
          </a:p>
        </p:txBody>
      </p:sp>
      <p:sp>
        <p:nvSpPr>
          <p:cNvPr id="263" name="Google Shape;263;p26"/>
          <p:cNvSpPr txBox="1"/>
          <p:nvPr/>
        </p:nvSpPr>
        <p:spPr>
          <a:xfrm>
            <a:off x="19650" y="4926938"/>
            <a:ext cx="14214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900">
                <a:solidFill>
                  <a:srgbClr val="5B6E84"/>
                </a:solidFill>
                <a:latin typeface="Lora"/>
                <a:ea typeface="Lora"/>
                <a:cs typeface="Lora"/>
                <a:sym typeface="Lora"/>
              </a:rPr>
              <a:t>03</a:t>
            </a:r>
            <a:endParaRPr sz="4900">
              <a:solidFill>
                <a:srgbClr val="5B6E84"/>
              </a:solidFill>
              <a:latin typeface="Lora"/>
              <a:ea typeface="Lora"/>
              <a:cs typeface="Lora"/>
              <a:sym typeface="Lora"/>
            </a:endParaRPr>
          </a:p>
        </p:txBody>
      </p:sp>
      <p:sp>
        <p:nvSpPr>
          <p:cNvPr id="264" name="Google Shape;264;p26"/>
          <p:cNvSpPr txBox="1"/>
          <p:nvPr/>
        </p:nvSpPr>
        <p:spPr>
          <a:xfrm>
            <a:off x="44100" y="6124975"/>
            <a:ext cx="14214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900">
                <a:solidFill>
                  <a:srgbClr val="5B6E84"/>
                </a:solidFill>
                <a:latin typeface="Lora"/>
                <a:ea typeface="Lora"/>
                <a:cs typeface="Lora"/>
                <a:sym typeface="Lora"/>
              </a:rPr>
              <a:t>04</a:t>
            </a:r>
            <a:endParaRPr sz="4900">
              <a:solidFill>
                <a:srgbClr val="5B6E84"/>
              </a:solidFill>
              <a:latin typeface="Lora"/>
              <a:ea typeface="Lora"/>
              <a:cs typeface="Lora"/>
              <a:sym typeface="Lora"/>
            </a:endParaRPr>
          </a:p>
        </p:txBody>
      </p:sp>
      <p:sp>
        <p:nvSpPr>
          <p:cNvPr id="265" name="Google Shape;265;p26"/>
          <p:cNvSpPr txBox="1"/>
          <p:nvPr/>
        </p:nvSpPr>
        <p:spPr>
          <a:xfrm>
            <a:off x="49050" y="7249225"/>
            <a:ext cx="1421400" cy="93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900">
                <a:solidFill>
                  <a:srgbClr val="5B6E84"/>
                </a:solidFill>
                <a:latin typeface="Lora"/>
                <a:ea typeface="Lora"/>
                <a:cs typeface="Lora"/>
                <a:sym typeface="Lora"/>
              </a:rPr>
              <a:t>05</a:t>
            </a:r>
            <a:endParaRPr sz="4900">
              <a:solidFill>
                <a:srgbClr val="5B6E84"/>
              </a:solidFill>
              <a:latin typeface="Lora"/>
              <a:ea typeface="Lora"/>
              <a:cs typeface="Lora"/>
              <a:sym typeface="Lora"/>
            </a:endParaRPr>
          </a:p>
        </p:txBody>
      </p:sp>
      <p:sp>
        <p:nvSpPr>
          <p:cNvPr id="266" name="Google Shape;266;p26"/>
          <p:cNvSpPr txBox="1"/>
          <p:nvPr/>
        </p:nvSpPr>
        <p:spPr>
          <a:xfrm>
            <a:off x="1297175" y="2757275"/>
            <a:ext cx="1978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1B3A52"/>
                </a:solidFill>
                <a:latin typeface="Montserrat"/>
                <a:ea typeface="Montserrat"/>
                <a:cs typeface="Montserrat"/>
                <a:sym typeface="Montserrat"/>
              </a:rPr>
              <a:t>Review applications</a:t>
            </a:r>
            <a:endParaRPr dirty="0">
              <a:solidFill>
                <a:srgbClr val="1B3A52"/>
              </a:solidFill>
              <a:latin typeface="Montserrat"/>
              <a:ea typeface="Montserrat"/>
              <a:cs typeface="Montserrat"/>
              <a:sym typeface="Montserrat"/>
            </a:endParaRPr>
          </a:p>
        </p:txBody>
      </p:sp>
      <p:sp>
        <p:nvSpPr>
          <p:cNvPr id="267" name="Google Shape;267;p26"/>
          <p:cNvSpPr txBox="1"/>
          <p:nvPr/>
        </p:nvSpPr>
        <p:spPr>
          <a:xfrm>
            <a:off x="1470450" y="5184625"/>
            <a:ext cx="251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B3A52"/>
                </a:solidFill>
                <a:latin typeface="Montserrat"/>
                <a:ea typeface="Montserrat"/>
                <a:cs typeface="Montserrat"/>
                <a:sym typeface="Montserrat"/>
              </a:rPr>
              <a:t>Establish your priorities</a:t>
            </a:r>
            <a:endParaRPr>
              <a:solidFill>
                <a:srgbClr val="1B3A52"/>
              </a:solidFill>
              <a:latin typeface="Montserrat"/>
              <a:ea typeface="Montserrat"/>
              <a:cs typeface="Montserrat"/>
              <a:sym typeface="Montserrat"/>
            </a:endParaRPr>
          </a:p>
        </p:txBody>
      </p:sp>
      <p:sp>
        <p:nvSpPr>
          <p:cNvPr id="268" name="Google Shape;268;p26"/>
          <p:cNvSpPr txBox="1"/>
          <p:nvPr/>
        </p:nvSpPr>
        <p:spPr>
          <a:xfrm>
            <a:off x="1441050" y="4052150"/>
            <a:ext cx="2394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1B3A52"/>
                </a:solidFill>
                <a:latin typeface="Montserrat"/>
                <a:ea typeface="Montserrat"/>
                <a:cs typeface="Montserrat"/>
                <a:sym typeface="Montserrat"/>
              </a:rPr>
              <a:t>Collect All background reports </a:t>
            </a:r>
            <a:endParaRPr dirty="0">
              <a:solidFill>
                <a:srgbClr val="1B3A52"/>
              </a:solidFill>
              <a:latin typeface="Montserrat"/>
              <a:ea typeface="Montserrat"/>
              <a:cs typeface="Montserrat"/>
              <a:sym typeface="Montserrat"/>
            </a:endParaRPr>
          </a:p>
        </p:txBody>
      </p:sp>
      <p:sp>
        <p:nvSpPr>
          <p:cNvPr id="269" name="Google Shape;269;p26"/>
          <p:cNvSpPr txBox="1"/>
          <p:nvPr/>
        </p:nvSpPr>
        <p:spPr>
          <a:xfrm>
            <a:off x="1460550" y="6286675"/>
            <a:ext cx="2783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dirty="0">
                <a:solidFill>
                  <a:srgbClr val="1B3A52"/>
                </a:solidFill>
                <a:latin typeface="Montserrat"/>
                <a:ea typeface="Montserrat"/>
                <a:cs typeface="Montserrat"/>
                <a:sym typeface="Montserrat"/>
              </a:rPr>
              <a:t>Decide on acceptance or rejection</a:t>
            </a:r>
            <a:endParaRPr dirty="0">
              <a:solidFill>
                <a:srgbClr val="1B3A52"/>
              </a:solidFill>
              <a:latin typeface="Montserrat"/>
              <a:ea typeface="Montserrat"/>
              <a:cs typeface="Montserrat"/>
              <a:sym typeface="Montserrat"/>
            </a:endParaRPr>
          </a:p>
        </p:txBody>
      </p:sp>
      <p:sp>
        <p:nvSpPr>
          <p:cNvPr id="270" name="Google Shape;270;p26"/>
          <p:cNvSpPr txBox="1"/>
          <p:nvPr/>
        </p:nvSpPr>
        <p:spPr>
          <a:xfrm>
            <a:off x="1470450" y="7410925"/>
            <a:ext cx="1978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B3A52"/>
                </a:solidFill>
                <a:latin typeface="Montserrat"/>
                <a:ea typeface="Montserrat"/>
                <a:cs typeface="Montserrat"/>
                <a:sym typeface="Montserrat"/>
              </a:rPr>
              <a:t>Obtain signatures from all parties</a:t>
            </a:r>
            <a:endParaRPr>
              <a:solidFill>
                <a:srgbClr val="1B3A52"/>
              </a:solidFill>
              <a:latin typeface="Montserrat"/>
              <a:ea typeface="Montserrat"/>
              <a:cs typeface="Montserrat"/>
              <a:sym typeface="Montserrat"/>
            </a:endParaRPr>
          </a:p>
        </p:txBody>
      </p:sp>
      <p:sp>
        <p:nvSpPr>
          <p:cNvPr id="271" name="Google Shape;271;p26"/>
          <p:cNvSpPr/>
          <p:nvPr/>
        </p:nvSpPr>
        <p:spPr>
          <a:xfrm>
            <a:off x="4109400" y="6218275"/>
            <a:ext cx="3205800" cy="2924100"/>
          </a:xfrm>
          <a:prstGeom prst="rect">
            <a:avLst/>
          </a:prstGeom>
          <a:solidFill>
            <a:srgbClr val="5B6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272" name="Google Shape;272;p26"/>
          <p:cNvSpPr/>
          <p:nvPr/>
        </p:nvSpPr>
        <p:spPr>
          <a:xfrm>
            <a:off x="4320450" y="6405625"/>
            <a:ext cx="2783700" cy="25494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500">
                <a:solidFill>
                  <a:schemeClr val="lt1"/>
                </a:solidFill>
                <a:latin typeface="Lora"/>
                <a:ea typeface="Lora"/>
                <a:cs typeface="Lora"/>
                <a:sym typeface="Lora"/>
              </a:rPr>
              <a:t>08</a:t>
            </a:r>
            <a:endParaRPr sz="12500">
              <a:solidFill>
                <a:srgbClr val="FFFFFF"/>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7"/>
          <p:cNvPicPr preferRelativeResize="0"/>
          <p:nvPr/>
        </p:nvPicPr>
        <p:blipFill rotWithShape="1">
          <a:blip r:embed="rId3">
            <a:alphaModFix/>
          </a:blip>
          <a:srcRect l="5562" t="32420" r="5571" b="-32420"/>
          <a:stretch/>
        </p:blipFill>
        <p:spPr>
          <a:xfrm>
            <a:off x="0" y="0"/>
            <a:ext cx="7315200" cy="5486401"/>
          </a:xfrm>
          <a:prstGeom prst="rect">
            <a:avLst/>
          </a:prstGeom>
          <a:noFill/>
          <a:ln>
            <a:noFill/>
          </a:ln>
        </p:spPr>
      </p:pic>
      <p:sp>
        <p:nvSpPr>
          <p:cNvPr id="278" name="Google Shape;278;p27"/>
          <p:cNvSpPr/>
          <p:nvPr/>
        </p:nvSpPr>
        <p:spPr>
          <a:xfrm>
            <a:off x="0" y="2633500"/>
            <a:ext cx="7315200" cy="6567900"/>
          </a:xfrm>
          <a:prstGeom prst="rect">
            <a:avLst/>
          </a:prstGeom>
          <a:solidFill>
            <a:srgbClr val="1B3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259800" y="2801475"/>
            <a:ext cx="6795600" cy="61365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0" name="Google Shape;280;p27"/>
          <p:cNvSpPr txBox="1"/>
          <p:nvPr/>
        </p:nvSpPr>
        <p:spPr>
          <a:xfrm>
            <a:off x="559000" y="3067450"/>
            <a:ext cx="4017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Lora"/>
                <a:ea typeface="Lora"/>
                <a:cs typeface="Lora"/>
                <a:sym typeface="Lora"/>
              </a:rPr>
              <a:t>PREPARE </a:t>
            </a:r>
            <a:endParaRPr sz="2800">
              <a:solidFill>
                <a:schemeClr val="lt1"/>
              </a:solidFill>
              <a:latin typeface="Lora"/>
              <a:ea typeface="Lora"/>
              <a:cs typeface="Lora"/>
              <a:sym typeface="Lora"/>
            </a:endParaRPr>
          </a:p>
          <a:p>
            <a:pPr marL="0" lvl="0" indent="0" algn="l" rtl="0">
              <a:spcBef>
                <a:spcPts val="0"/>
              </a:spcBef>
              <a:spcAft>
                <a:spcPts val="0"/>
              </a:spcAft>
              <a:buNone/>
            </a:pPr>
            <a:r>
              <a:rPr lang="en" sz="2800">
                <a:solidFill>
                  <a:schemeClr val="lt1"/>
                </a:solidFill>
                <a:latin typeface="Lora"/>
                <a:ea typeface="Lora"/>
                <a:cs typeface="Lora"/>
                <a:sym typeface="Lora"/>
              </a:rPr>
              <a:t>YOUR HOME</a:t>
            </a:r>
            <a:endParaRPr sz="2800">
              <a:solidFill>
                <a:schemeClr val="lt1"/>
              </a:solidFill>
              <a:latin typeface="Lora"/>
              <a:ea typeface="Lora"/>
              <a:cs typeface="Lora"/>
              <a:sym typeface="Lora"/>
            </a:endParaRPr>
          </a:p>
        </p:txBody>
      </p:sp>
      <p:sp>
        <p:nvSpPr>
          <p:cNvPr id="281" name="Google Shape;281;p27"/>
          <p:cNvSpPr/>
          <p:nvPr/>
        </p:nvSpPr>
        <p:spPr>
          <a:xfrm>
            <a:off x="683975" y="4206225"/>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83975" y="492345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683975" y="5640675"/>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683975" y="6443488"/>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683975" y="724630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683975" y="8039850"/>
            <a:ext cx="432000" cy="458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txBox="1"/>
          <p:nvPr/>
        </p:nvSpPr>
        <p:spPr>
          <a:xfrm>
            <a:off x="1307950" y="421972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Declutter &amp; depersonalize</a:t>
            </a:r>
            <a:endParaRPr sz="1200">
              <a:solidFill>
                <a:schemeClr val="lt1"/>
              </a:solidFill>
              <a:latin typeface="Montserrat"/>
              <a:ea typeface="Montserrat"/>
              <a:cs typeface="Montserrat"/>
              <a:sym typeface="Montserrat"/>
            </a:endParaRPr>
          </a:p>
        </p:txBody>
      </p:sp>
      <p:sp>
        <p:nvSpPr>
          <p:cNvPr id="288" name="Google Shape;288;p27"/>
          <p:cNvSpPr txBox="1"/>
          <p:nvPr/>
        </p:nvSpPr>
        <p:spPr>
          <a:xfrm>
            <a:off x="1307950" y="496785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Minimize furniture</a:t>
            </a:r>
            <a:endParaRPr sz="1200">
              <a:solidFill>
                <a:schemeClr val="lt1"/>
              </a:solidFill>
              <a:latin typeface="Montserrat"/>
              <a:ea typeface="Montserrat"/>
              <a:cs typeface="Montserrat"/>
              <a:sym typeface="Montserrat"/>
            </a:endParaRPr>
          </a:p>
        </p:txBody>
      </p:sp>
      <p:sp>
        <p:nvSpPr>
          <p:cNvPr id="289" name="Google Shape;289;p27"/>
          <p:cNvSpPr txBox="1"/>
          <p:nvPr/>
        </p:nvSpPr>
        <p:spPr>
          <a:xfrm>
            <a:off x="1307950" y="571597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Deep clean</a:t>
            </a:r>
            <a:endParaRPr sz="1200">
              <a:solidFill>
                <a:schemeClr val="lt1"/>
              </a:solidFill>
              <a:latin typeface="Montserrat"/>
              <a:ea typeface="Montserrat"/>
              <a:cs typeface="Montserrat"/>
              <a:sym typeface="Montserrat"/>
            </a:endParaRPr>
          </a:p>
        </p:txBody>
      </p:sp>
      <p:sp>
        <p:nvSpPr>
          <p:cNvPr id="290" name="Google Shape;290;p27"/>
          <p:cNvSpPr txBox="1"/>
          <p:nvPr/>
        </p:nvSpPr>
        <p:spPr>
          <a:xfrm>
            <a:off x="1307950" y="64641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Use natural lighting</a:t>
            </a:r>
            <a:endParaRPr sz="1200">
              <a:solidFill>
                <a:schemeClr val="lt1"/>
              </a:solidFill>
              <a:latin typeface="Montserrat"/>
              <a:ea typeface="Montserrat"/>
              <a:cs typeface="Montserrat"/>
              <a:sym typeface="Montserrat"/>
            </a:endParaRPr>
          </a:p>
        </p:txBody>
      </p:sp>
      <p:sp>
        <p:nvSpPr>
          <p:cNvPr id="291" name="Google Shape;291;p27"/>
          <p:cNvSpPr txBox="1"/>
          <p:nvPr/>
        </p:nvSpPr>
        <p:spPr>
          <a:xfrm>
            <a:off x="1307950" y="72907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Eliminate odors</a:t>
            </a:r>
            <a:endParaRPr sz="1200">
              <a:solidFill>
                <a:schemeClr val="lt1"/>
              </a:solidFill>
              <a:latin typeface="Montserrat"/>
              <a:ea typeface="Montserrat"/>
              <a:cs typeface="Montserrat"/>
              <a:sym typeface="Montserrat"/>
            </a:endParaRPr>
          </a:p>
        </p:txBody>
      </p:sp>
      <p:sp>
        <p:nvSpPr>
          <p:cNvPr id="292" name="Google Shape;292;p27"/>
          <p:cNvSpPr txBox="1"/>
          <p:nvPr/>
        </p:nvSpPr>
        <p:spPr>
          <a:xfrm>
            <a:off x="1307950" y="7960350"/>
            <a:ext cx="295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Have a fresh set of eyes review</a:t>
            </a:r>
            <a:endParaRPr sz="1200">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a:solidFill>
                  <a:schemeClr val="lt1"/>
                </a:solidFill>
                <a:latin typeface="Montserrat"/>
                <a:ea typeface="Montserrat"/>
                <a:cs typeface="Montserrat"/>
                <a:sym typeface="Montserrat"/>
              </a:rPr>
              <a:t>your home</a:t>
            </a:r>
            <a:endParaRPr sz="1200">
              <a:solidFill>
                <a:schemeClr val="lt1"/>
              </a:solidFill>
              <a:latin typeface="Montserrat"/>
              <a:ea typeface="Montserrat"/>
              <a:cs typeface="Montserrat"/>
              <a:sym typeface="Montserrat"/>
            </a:endParaRPr>
          </a:p>
        </p:txBody>
      </p:sp>
      <p:pic>
        <p:nvPicPr>
          <p:cNvPr id="293" name="Google Shape;293;p27"/>
          <p:cNvPicPr preferRelativeResize="0"/>
          <p:nvPr/>
        </p:nvPicPr>
        <p:blipFill rotWithShape="1">
          <a:blip r:embed="rId4">
            <a:alphaModFix/>
          </a:blip>
          <a:srcRect l="7791" r="7791"/>
          <a:stretch/>
        </p:blipFill>
        <p:spPr>
          <a:xfrm>
            <a:off x="3969025" y="3373721"/>
            <a:ext cx="2810424" cy="1872760"/>
          </a:xfrm>
          <a:prstGeom prst="rect">
            <a:avLst/>
          </a:prstGeom>
          <a:noFill/>
          <a:ln>
            <a:noFill/>
          </a:ln>
        </p:spPr>
      </p:pic>
      <p:pic>
        <p:nvPicPr>
          <p:cNvPr id="294" name="Google Shape;294;p27"/>
          <p:cNvPicPr preferRelativeResize="0"/>
          <p:nvPr/>
        </p:nvPicPr>
        <p:blipFill rotWithShape="1">
          <a:blip r:embed="rId5">
            <a:alphaModFix/>
          </a:blip>
          <a:srcRect t="19" b="29"/>
          <a:stretch/>
        </p:blipFill>
        <p:spPr>
          <a:xfrm>
            <a:off x="3969025" y="6158707"/>
            <a:ext cx="2810424" cy="1872251"/>
          </a:xfrm>
          <a:prstGeom prst="rect">
            <a:avLst/>
          </a:prstGeom>
          <a:noFill/>
          <a:ln>
            <a:noFill/>
          </a:ln>
        </p:spPr>
      </p:pic>
      <p:sp>
        <p:nvSpPr>
          <p:cNvPr id="295" name="Google Shape;295;p27"/>
          <p:cNvSpPr txBox="1"/>
          <p:nvPr/>
        </p:nvSpPr>
        <p:spPr>
          <a:xfrm>
            <a:off x="3969025" y="5402400"/>
            <a:ext cx="295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Create a neutral space that buyers can envision themselves in.</a:t>
            </a:r>
            <a:endParaRPr sz="1200">
              <a:solidFill>
                <a:schemeClr val="lt1"/>
              </a:solidFill>
              <a:latin typeface="Montserrat"/>
              <a:ea typeface="Montserrat"/>
              <a:cs typeface="Montserrat"/>
              <a:sym typeface="Montserrat"/>
            </a:endParaRPr>
          </a:p>
        </p:txBody>
      </p:sp>
      <p:sp>
        <p:nvSpPr>
          <p:cNvPr id="296" name="Google Shape;296;p27"/>
          <p:cNvSpPr txBox="1"/>
          <p:nvPr/>
        </p:nvSpPr>
        <p:spPr>
          <a:xfrm>
            <a:off x="3969025" y="8058225"/>
            <a:ext cx="295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Creating a warm and inviting space makes a home more attractive to potential buyers.</a:t>
            </a:r>
            <a:endParaRPr sz="1200">
              <a:solidFill>
                <a:schemeClr val="lt1"/>
              </a:solidFill>
              <a:latin typeface="Montserrat"/>
              <a:ea typeface="Montserrat"/>
              <a:cs typeface="Montserrat"/>
              <a:sym typeface="Montserrat"/>
            </a:endParaRPr>
          </a:p>
        </p:txBody>
      </p:sp>
      <p:sp>
        <p:nvSpPr>
          <p:cNvPr id="297" name="Google Shape;297;p27"/>
          <p:cNvSpPr/>
          <p:nvPr/>
        </p:nvSpPr>
        <p:spPr>
          <a:xfrm>
            <a:off x="1449150" y="2353875"/>
            <a:ext cx="4416900" cy="738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98" name="Google Shape;298;p27"/>
          <p:cNvSpPr txBox="1"/>
          <p:nvPr/>
        </p:nvSpPr>
        <p:spPr>
          <a:xfrm>
            <a:off x="1706850" y="2346300"/>
            <a:ext cx="3901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1B3A52"/>
                </a:solidFill>
                <a:latin typeface="Lora"/>
                <a:ea typeface="Lora"/>
                <a:cs typeface="Lora"/>
                <a:sym typeface="Lora"/>
              </a:rPr>
              <a:t>STAGING TIPS</a:t>
            </a:r>
            <a:endParaRPr sz="3500">
              <a:solidFill>
                <a:srgbClr val="1B3A52"/>
              </a:solidFill>
              <a:latin typeface="Lora"/>
              <a:ea typeface="Lora"/>
              <a:cs typeface="Lora"/>
              <a:sym typeface="Lor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8"/>
          <p:cNvSpPr/>
          <p:nvPr/>
        </p:nvSpPr>
        <p:spPr>
          <a:xfrm>
            <a:off x="0" y="2633500"/>
            <a:ext cx="7315200" cy="6567900"/>
          </a:xfrm>
          <a:prstGeom prst="rect">
            <a:avLst/>
          </a:prstGeom>
          <a:solidFill>
            <a:srgbClr val="5B6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rgbClr val="EAE9E7"/>
              </a:solidFill>
            </a:endParaRPr>
          </a:p>
        </p:txBody>
      </p:sp>
      <p:sp>
        <p:nvSpPr>
          <p:cNvPr id="304" name="Google Shape;304;p28"/>
          <p:cNvSpPr/>
          <p:nvPr/>
        </p:nvSpPr>
        <p:spPr>
          <a:xfrm>
            <a:off x="259800" y="2801475"/>
            <a:ext cx="6795600" cy="61365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305" name="Google Shape;305;p28"/>
          <p:cNvPicPr preferRelativeResize="0"/>
          <p:nvPr/>
        </p:nvPicPr>
        <p:blipFill rotWithShape="1">
          <a:blip r:embed="rId3">
            <a:alphaModFix/>
          </a:blip>
          <a:srcRect l="5555" t="28212" r="5555" b="23775"/>
          <a:stretch/>
        </p:blipFill>
        <p:spPr>
          <a:xfrm>
            <a:off x="0" y="0"/>
            <a:ext cx="7315200" cy="2633501"/>
          </a:xfrm>
          <a:prstGeom prst="rect">
            <a:avLst/>
          </a:prstGeom>
          <a:noFill/>
          <a:ln>
            <a:noFill/>
          </a:ln>
        </p:spPr>
      </p:pic>
      <p:sp>
        <p:nvSpPr>
          <p:cNvPr id="306" name="Google Shape;306;p28"/>
          <p:cNvSpPr/>
          <p:nvPr/>
        </p:nvSpPr>
        <p:spPr>
          <a:xfrm>
            <a:off x="1449150" y="2313575"/>
            <a:ext cx="4416900" cy="738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7" name="Google Shape;307;p28"/>
          <p:cNvSpPr txBox="1"/>
          <p:nvPr/>
        </p:nvSpPr>
        <p:spPr>
          <a:xfrm>
            <a:off x="559000" y="3219850"/>
            <a:ext cx="4017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Lora"/>
                <a:ea typeface="Lora"/>
                <a:cs typeface="Lora"/>
                <a:sym typeface="Lora"/>
              </a:rPr>
              <a:t>CURB APPEAL</a:t>
            </a:r>
            <a:endParaRPr sz="2800">
              <a:solidFill>
                <a:schemeClr val="lt1"/>
              </a:solidFill>
              <a:latin typeface="Lora"/>
              <a:ea typeface="Lora"/>
              <a:cs typeface="Lora"/>
              <a:sym typeface="Lora"/>
            </a:endParaRPr>
          </a:p>
        </p:txBody>
      </p:sp>
      <p:sp>
        <p:nvSpPr>
          <p:cNvPr id="308" name="Google Shape;308;p28"/>
          <p:cNvSpPr txBox="1"/>
          <p:nvPr/>
        </p:nvSpPr>
        <p:spPr>
          <a:xfrm>
            <a:off x="1706850" y="2313575"/>
            <a:ext cx="3901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1B3A52"/>
                </a:solidFill>
                <a:latin typeface="Lora"/>
                <a:ea typeface="Lora"/>
                <a:cs typeface="Lora"/>
                <a:sym typeface="Lora"/>
              </a:rPr>
              <a:t>STAGING TIPS</a:t>
            </a:r>
            <a:endParaRPr sz="3500">
              <a:solidFill>
                <a:srgbClr val="1B3A52"/>
              </a:solidFill>
              <a:latin typeface="Lora"/>
              <a:ea typeface="Lora"/>
              <a:cs typeface="Lora"/>
              <a:sym typeface="Lora"/>
            </a:endParaRPr>
          </a:p>
        </p:txBody>
      </p:sp>
      <p:sp>
        <p:nvSpPr>
          <p:cNvPr id="309" name="Google Shape;309;p28"/>
          <p:cNvSpPr/>
          <p:nvPr/>
        </p:nvSpPr>
        <p:spPr>
          <a:xfrm>
            <a:off x="683975" y="4206225"/>
            <a:ext cx="432000" cy="458100"/>
          </a:xfrm>
          <a:prstGeom prst="rect">
            <a:avLst/>
          </a:prstGeom>
          <a:solidFill>
            <a:srgbClr val="FFFFFF"/>
          </a:solidFill>
          <a:ln w="9525" cap="flat" cmpd="sng">
            <a:solidFill>
              <a:srgbClr val="294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683975" y="4923450"/>
            <a:ext cx="432000" cy="458100"/>
          </a:xfrm>
          <a:prstGeom prst="rect">
            <a:avLst/>
          </a:prstGeom>
          <a:solidFill>
            <a:srgbClr val="FFFFFF"/>
          </a:solidFill>
          <a:ln w="9525" cap="flat" cmpd="sng">
            <a:solidFill>
              <a:srgbClr val="294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683975" y="5640675"/>
            <a:ext cx="432000" cy="458100"/>
          </a:xfrm>
          <a:prstGeom prst="rect">
            <a:avLst/>
          </a:prstGeom>
          <a:solidFill>
            <a:srgbClr val="FFFFFF"/>
          </a:solidFill>
          <a:ln w="9525" cap="flat" cmpd="sng">
            <a:solidFill>
              <a:srgbClr val="294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683975" y="6443488"/>
            <a:ext cx="432000" cy="458100"/>
          </a:xfrm>
          <a:prstGeom prst="rect">
            <a:avLst/>
          </a:prstGeom>
          <a:solidFill>
            <a:srgbClr val="FFFFFF"/>
          </a:solidFill>
          <a:ln w="9525" cap="flat" cmpd="sng">
            <a:solidFill>
              <a:srgbClr val="294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683975" y="7246300"/>
            <a:ext cx="432000" cy="458100"/>
          </a:xfrm>
          <a:prstGeom prst="rect">
            <a:avLst/>
          </a:prstGeom>
          <a:solidFill>
            <a:srgbClr val="FFFFFF"/>
          </a:solidFill>
          <a:ln w="9525" cap="flat" cmpd="sng">
            <a:solidFill>
              <a:srgbClr val="294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683975" y="8039850"/>
            <a:ext cx="432000" cy="458100"/>
          </a:xfrm>
          <a:prstGeom prst="rect">
            <a:avLst/>
          </a:prstGeom>
          <a:solidFill>
            <a:srgbClr val="FFFFFF"/>
          </a:solidFill>
          <a:ln w="9525" cap="flat" cmpd="sng">
            <a:solidFill>
              <a:srgbClr val="294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txBox="1"/>
          <p:nvPr/>
        </p:nvSpPr>
        <p:spPr>
          <a:xfrm>
            <a:off x="1323600" y="427422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Pull out weeds</a:t>
            </a:r>
            <a:endParaRPr sz="1200">
              <a:solidFill>
                <a:schemeClr val="lt1"/>
              </a:solidFill>
              <a:latin typeface="Montserrat"/>
              <a:ea typeface="Montserrat"/>
              <a:cs typeface="Montserrat"/>
              <a:sym typeface="Montserrat"/>
            </a:endParaRPr>
          </a:p>
        </p:txBody>
      </p:sp>
      <p:sp>
        <p:nvSpPr>
          <p:cNvPr id="316" name="Google Shape;316;p28"/>
          <p:cNvSpPr txBox="1"/>
          <p:nvPr/>
        </p:nvSpPr>
        <p:spPr>
          <a:xfrm>
            <a:off x="1307950" y="496785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Pressure wash the sidewalks</a:t>
            </a:r>
            <a:endParaRPr sz="1200">
              <a:solidFill>
                <a:schemeClr val="lt1"/>
              </a:solidFill>
              <a:latin typeface="Montserrat"/>
              <a:ea typeface="Montserrat"/>
              <a:cs typeface="Montserrat"/>
              <a:sym typeface="Montserrat"/>
            </a:endParaRPr>
          </a:p>
        </p:txBody>
      </p:sp>
      <p:sp>
        <p:nvSpPr>
          <p:cNvPr id="317" name="Google Shape;317;p28"/>
          <p:cNvSpPr txBox="1"/>
          <p:nvPr/>
        </p:nvSpPr>
        <p:spPr>
          <a:xfrm>
            <a:off x="1307950" y="5715975"/>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Use seasonal decor</a:t>
            </a:r>
            <a:endParaRPr sz="1200">
              <a:solidFill>
                <a:schemeClr val="lt1"/>
              </a:solidFill>
              <a:latin typeface="Montserrat"/>
              <a:ea typeface="Montserrat"/>
              <a:cs typeface="Montserrat"/>
              <a:sym typeface="Montserrat"/>
            </a:endParaRPr>
          </a:p>
        </p:txBody>
      </p:sp>
      <p:sp>
        <p:nvSpPr>
          <p:cNvPr id="318" name="Google Shape;318;p28"/>
          <p:cNvSpPr txBox="1"/>
          <p:nvPr/>
        </p:nvSpPr>
        <p:spPr>
          <a:xfrm>
            <a:off x="1307950" y="64641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Clean or install new hardware</a:t>
            </a:r>
            <a:endParaRPr sz="1200">
              <a:solidFill>
                <a:schemeClr val="lt1"/>
              </a:solidFill>
              <a:latin typeface="Montserrat"/>
              <a:ea typeface="Montserrat"/>
              <a:cs typeface="Montserrat"/>
              <a:sym typeface="Montserrat"/>
            </a:endParaRPr>
          </a:p>
        </p:txBody>
      </p:sp>
      <p:sp>
        <p:nvSpPr>
          <p:cNvPr id="319" name="Google Shape;319;p28"/>
          <p:cNvSpPr txBox="1"/>
          <p:nvPr/>
        </p:nvSpPr>
        <p:spPr>
          <a:xfrm>
            <a:off x="1307950" y="72907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Fill cracks in the pavement</a:t>
            </a:r>
            <a:endParaRPr sz="1200">
              <a:solidFill>
                <a:schemeClr val="lt1"/>
              </a:solidFill>
              <a:latin typeface="Montserrat"/>
              <a:ea typeface="Montserrat"/>
              <a:cs typeface="Montserrat"/>
              <a:sym typeface="Montserrat"/>
            </a:endParaRPr>
          </a:p>
        </p:txBody>
      </p:sp>
      <p:sp>
        <p:nvSpPr>
          <p:cNvPr id="320" name="Google Shape;320;p28"/>
          <p:cNvSpPr txBox="1"/>
          <p:nvPr/>
        </p:nvSpPr>
        <p:spPr>
          <a:xfrm>
            <a:off x="1307950" y="81173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Clean up and trim the lawn</a:t>
            </a:r>
            <a:endParaRPr sz="1200">
              <a:solidFill>
                <a:schemeClr val="lt1"/>
              </a:solidFill>
              <a:latin typeface="Montserrat"/>
              <a:ea typeface="Montserrat"/>
              <a:cs typeface="Montserrat"/>
              <a:sym typeface="Montserrat"/>
            </a:endParaRPr>
          </a:p>
        </p:txBody>
      </p:sp>
      <p:sp>
        <p:nvSpPr>
          <p:cNvPr id="321" name="Google Shape;321;p28"/>
          <p:cNvSpPr txBox="1"/>
          <p:nvPr/>
        </p:nvSpPr>
        <p:spPr>
          <a:xfrm>
            <a:off x="3969025" y="5326200"/>
            <a:ext cx="295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Avoid overcrowding your front yard.</a:t>
            </a:r>
            <a:endParaRPr sz="1200">
              <a:solidFill>
                <a:schemeClr val="lt1"/>
              </a:solidFill>
              <a:latin typeface="Montserrat"/>
              <a:ea typeface="Montserrat"/>
              <a:cs typeface="Montserrat"/>
              <a:sym typeface="Montserrat"/>
            </a:endParaRPr>
          </a:p>
        </p:txBody>
      </p:sp>
      <p:sp>
        <p:nvSpPr>
          <p:cNvPr id="322" name="Google Shape;322;p28"/>
          <p:cNvSpPr txBox="1"/>
          <p:nvPr/>
        </p:nvSpPr>
        <p:spPr>
          <a:xfrm>
            <a:off x="3896888" y="7908200"/>
            <a:ext cx="295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Decorate in a way that allows  the buyer to imagine themselves using the spaces.</a:t>
            </a:r>
            <a:endParaRPr sz="1200">
              <a:solidFill>
                <a:schemeClr val="lt1"/>
              </a:solidFill>
              <a:latin typeface="Montserrat"/>
              <a:ea typeface="Montserrat"/>
              <a:cs typeface="Montserrat"/>
              <a:sym typeface="Montserrat"/>
            </a:endParaRPr>
          </a:p>
        </p:txBody>
      </p:sp>
      <p:pic>
        <p:nvPicPr>
          <p:cNvPr id="323" name="Google Shape;323;p28"/>
          <p:cNvPicPr preferRelativeResize="0"/>
          <p:nvPr/>
        </p:nvPicPr>
        <p:blipFill rotWithShape="1">
          <a:blip r:embed="rId4">
            <a:alphaModFix/>
          </a:blip>
          <a:srcRect l="1653" r="1662"/>
          <a:stretch/>
        </p:blipFill>
        <p:spPr>
          <a:xfrm>
            <a:off x="3969022" y="3307064"/>
            <a:ext cx="2810429" cy="1873453"/>
          </a:xfrm>
          <a:prstGeom prst="rect">
            <a:avLst/>
          </a:prstGeom>
          <a:noFill/>
          <a:ln>
            <a:noFill/>
          </a:ln>
        </p:spPr>
      </p:pic>
      <p:pic>
        <p:nvPicPr>
          <p:cNvPr id="324" name="Google Shape;324;p28"/>
          <p:cNvPicPr preferRelativeResize="0"/>
          <p:nvPr/>
        </p:nvPicPr>
        <p:blipFill rotWithShape="1">
          <a:blip r:embed="rId5">
            <a:alphaModFix/>
          </a:blip>
          <a:srcRect t="19" b="29"/>
          <a:stretch/>
        </p:blipFill>
        <p:spPr>
          <a:xfrm>
            <a:off x="3969025" y="5865275"/>
            <a:ext cx="2810424" cy="18722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4B63"/>
        </a:solidFill>
        <a:effectLst/>
      </p:bgPr>
    </p:bg>
    <p:spTree>
      <p:nvGrpSpPr>
        <p:cNvPr id="1" name="Shape 369"/>
        <p:cNvGrpSpPr/>
        <p:nvPr/>
      </p:nvGrpSpPr>
      <p:grpSpPr>
        <a:xfrm>
          <a:off x="0" y="0"/>
          <a:ext cx="0" cy="0"/>
          <a:chOff x="0" y="0"/>
          <a:chExt cx="0" cy="0"/>
        </a:xfrm>
      </p:grpSpPr>
      <p:sp>
        <p:nvSpPr>
          <p:cNvPr id="370" name="Google Shape;370;p32"/>
          <p:cNvSpPr/>
          <p:nvPr/>
        </p:nvSpPr>
        <p:spPr>
          <a:xfrm>
            <a:off x="973800" y="764788"/>
            <a:ext cx="5367600" cy="3660600"/>
          </a:xfrm>
          <a:prstGeom prst="rect">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2" name="Google Shape;372;p32"/>
          <p:cNvSpPr txBox="1"/>
          <p:nvPr/>
        </p:nvSpPr>
        <p:spPr>
          <a:xfrm>
            <a:off x="379829" y="4903538"/>
            <a:ext cx="6724356" cy="8771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500" dirty="0">
                <a:solidFill>
                  <a:schemeClr val="lt1"/>
                </a:solidFill>
                <a:latin typeface="Lora"/>
                <a:ea typeface="Lora"/>
                <a:cs typeface="Lora"/>
                <a:sym typeface="Lora"/>
              </a:rPr>
              <a:t>Kimberly Dixon Dudley</a:t>
            </a:r>
            <a:endParaRPr sz="4400" dirty="0">
              <a:solidFill>
                <a:schemeClr val="lt1"/>
              </a:solidFill>
              <a:latin typeface="Lora"/>
              <a:ea typeface="Lora"/>
              <a:cs typeface="Lora"/>
              <a:sym typeface="Lora"/>
            </a:endParaRPr>
          </a:p>
        </p:txBody>
      </p:sp>
      <p:sp>
        <p:nvSpPr>
          <p:cNvPr id="373" name="Google Shape;373;p32"/>
          <p:cNvSpPr txBox="1"/>
          <p:nvPr/>
        </p:nvSpPr>
        <p:spPr>
          <a:xfrm>
            <a:off x="809100" y="6706175"/>
            <a:ext cx="56970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lt1"/>
                </a:solidFill>
                <a:latin typeface="Montserrat"/>
                <a:ea typeface="Montserrat"/>
                <a:cs typeface="Montserrat"/>
                <a:sym typeface="Montserrat"/>
              </a:rPr>
              <a:t>5151 Katy Freeway #210   |     713-357-1616|      </a:t>
            </a:r>
            <a:r>
              <a:rPr lang="en" dirty="0" err="1">
                <a:solidFill>
                  <a:schemeClr val="lt1"/>
                </a:solidFill>
                <a:latin typeface="Montserrat"/>
                <a:ea typeface="Montserrat"/>
                <a:cs typeface="Montserrat"/>
                <a:sym typeface="Montserrat"/>
              </a:rPr>
              <a:t>kim@klptx.com</a:t>
            </a:r>
            <a:endParaRPr dirty="0">
              <a:solidFill>
                <a:schemeClr val="lt1"/>
              </a:solidFill>
              <a:latin typeface="Montserrat"/>
              <a:ea typeface="Montserrat"/>
              <a:cs typeface="Montserrat"/>
              <a:sym typeface="Montserrat"/>
            </a:endParaRPr>
          </a:p>
        </p:txBody>
      </p:sp>
      <p:sp>
        <p:nvSpPr>
          <p:cNvPr id="374" name="Google Shape;374;p32"/>
          <p:cNvSpPr txBox="1"/>
          <p:nvPr/>
        </p:nvSpPr>
        <p:spPr>
          <a:xfrm>
            <a:off x="1405050" y="5677213"/>
            <a:ext cx="4505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lt1"/>
                </a:solidFill>
                <a:latin typeface="Montserrat"/>
                <a:ea typeface="Montserrat"/>
                <a:cs typeface="Montserrat"/>
                <a:sym typeface="Montserrat"/>
              </a:rPr>
              <a:t>REAL ESTATE AGENT</a:t>
            </a:r>
            <a:endParaRPr sz="2100">
              <a:solidFill>
                <a:schemeClr val="lt1"/>
              </a:solidFill>
              <a:latin typeface="Montserrat"/>
              <a:ea typeface="Montserrat"/>
              <a:cs typeface="Montserrat"/>
              <a:sym typeface="Montserrat"/>
            </a:endParaRPr>
          </a:p>
        </p:txBody>
      </p:sp>
      <p:pic>
        <p:nvPicPr>
          <p:cNvPr id="375" name="Google Shape;375;p32"/>
          <p:cNvPicPr preferRelativeResize="0"/>
          <p:nvPr/>
        </p:nvPicPr>
        <p:blipFill>
          <a:blip r:embed="rId3">
            <a:alphaModFix/>
          </a:blip>
          <a:stretch>
            <a:fillRect/>
          </a:stretch>
        </p:blipFill>
        <p:spPr>
          <a:xfrm>
            <a:off x="4466038" y="7299862"/>
            <a:ext cx="1235074" cy="1235074"/>
          </a:xfrm>
          <a:prstGeom prst="rect">
            <a:avLst/>
          </a:prstGeom>
          <a:noFill/>
          <a:ln>
            <a:noFill/>
          </a:ln>
        </p:spPr>
      </p:pic>
      <p:pic>
        <p:nvPicPr>
          <p:cNvPr id="376" name="Google Shape;376;p32"/>
          <p:cNvPicPr preferRelativeResize="0"/>
          <p:nvPr/>
        </p:nvPicPr>
        <p:blipFill>
          <a:blip r:embed="rId4">
            <a:alphaModFix/>
          </a:blip>
          <a:stretch>
            <a:fillRect/>
          </a:stretch>
        </p:blipFill>
        <p:spPr>
          <a:xfrm>
            <a:off x="3040075" y="7299875"/>
            <a:ext cx="1235050" cy="1235026"/>
          </a:xfrm>
          <a:prstGeom prst="rect">
            <a:avLst/>
          </a:prstGeom>
          <a:noFill/>
          <a:ln>
            <a:noFill/>
          </a:ln>
        </p:spPr>
      </p:pic>
      <p:pic>
        <p:nvPicPr>
          <p:cNvPr id="377" name="Google Shape;377;p32"/>
          <p:cNvPicPr preferRelativeResize="0"/>
          <p:nvPr/>
        </p:nvPicPr>
        <p:blipFill>
          <a:blip r:embed="rId5">
            <a:alphaModFix/>
          </a:blip>
          <a:stretch>
            <a:fillRect/>
          </a:stretch>
        </p:blipFill>
        <p:spPr>
          <a:xfrm>
            <a:off x="1765300" y="7374800"/>
            <a:ext cx="1083850" cy="1083850"/>
          </a:xfrm>
          <a:prstGeom prst="rect">
            <a:avLst/>
          </a:prstGeom>
          <a:noFill/>
          <a:ln>
            <a:noFill/>
          </a:ln>
        </p:spPr>
      </p:pic>
      <p:sp>
        <p:nvSpPr>
          <p:cNvPr id="378" name="Google Shape;378;p32"/>
          <p:cNvSpPr/>
          <p:nvPr/>
        </p:nvSpPr>
        <p:spPr>
          <a:xfrm>
            <a:off x="1474950" y="422675"/>
            <a:ext cx="4365300" cy="76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9" name="Google Shape;379;p32"/>
          <p:cNvSpPr txBox="1"/>
          <p:nvPr/>
        </p:nvSpPr>
        <p:spPr>
          <a:xfrm>
            <a:off x="1916550" y="364613"/>
            <a:ext cx="3482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294B63"/>
                </a:solidFill>
                <a:latin typeface="Lora"/>
                <a:ea typeface="Lora"/>
                <a:cs typeface="Lora"/>
                <a:sym typeface="Lora"/>
              </a:rPr>
              <a:t>Thank you</a:t>
            </a:r>
            <a:endParaRPr sz="3900">
              <a:solidFill>
                <a:srgbClr val="294B63"/>
              </a:solidFill>
              <a:latin typeface="Lora"/>
              <a:ea typeface="Lora"/>
              <a:cs typeface="Lora"/>
              <a:sym typeface="Lora"/>
            </a:endParaRPr>
          </a:p>
        </p:txBody>
      </p:sp>
      <p:pic>
        <p:nvPicPr>
          <p:cNvPr id="3" name="Picture 2" descr="A person holding a phone and computer&#10;&#10;Description automatically generated with low confidence">
            <a:extLst>
              <a:ext uri="{FF2B5EF4-FFF2-40B4-BE49-F238E27FC236}">
                <a16:creationId xmlns:a16="http://schemas.microsoft.com/office/drawing/2014/main" id="{A8AAB499-FD77-894E-90AD-1FB173639BB0}"/>
              </a:ext>
            </a:extLst>
          </p:cNvPr>
          <p:cNvPicPr>
            <a:picLocks noChangeAspect="1"/>
          </p:cNvPicPr>
          <p:nvPr/>
        </p:nvPicPr>
        <p:blipFill>
          <a:blip r:embed="rId6"/>
          <a:stretch>
            <a:fillRect/>
          </a:stretch>
        </p:blipFill>
        <p:spPr>
          <a:xfrm>
            <a:off x="2537825" y="1200275"/>
            <a:ext cx="2239550" cy="33593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3A52"/>
        </a:solidFill>
        <a:effectLst/>
      </p:bgPr>
    </p:bg>
    <p:spTree>
      <p:nvGrpSpPr>
        <p:cNvPr id="1" name="Shape 63"/>
        <p:cNvGrpSpPr/>
        <p:nvPr/>
      </p:nvGrpSpPr>
      <p:grpSpPr>
        <a:xfrm>
          <a:off x="0" y="0"/>
          <a:ext cx="0" cy="0"/>
          <a:chOff x="0" y="0"/>
          <a:chExt cx="0" cy="0"/>
        </a:xfrm>
      </p:grpSpPr>
      <p:sp>
        <p:nvSpPr>
          <p:cNvPr id="64" name="Google Shape;64;p14"/>
          <p:cNvSpPr/>
          <p:nvPr/>
        </p:nvSpPr>
        <p:spPr>
          <a:xfrm>
            <a:off x="2205700" y="1439900"/>
            <a:ext cx="3144600" cy="2228700"/>
          </a:xfrm>
          <a:prstGeom prst="rect">
            <a:avLst/>
          </a:prstGeom>
          <a:noFill/>
          <a:ln w="9525" cap="flat" cmpd="sng">
            <a:solidFill>
              <a:srgbClr val="DDD9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521200" y="984375"/>
            <a:ext cx="6255300" cy="763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 name="Google Shape;66;p14"/>
          <p:cNvSpPr/>
          <p:nvPr/>
        </p:nvSpPr>
        <p:spPr>
          <a:xfrm>
            <a:off x="684550" y="1124925"/>
            <a:ext cx="5928600" cy="7355700"/>
          </a:xfrm>
          <a:prstGeom prst="rect">
            <a:avLst/>
          </a:prstGeom>
          <a:noFill/>
          <a:ln w="19050" cap="flat" cmpd="sng">
            <a:solidFill>
              <a:srgbClr val="1B3A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 name="Google Shape;67;p14"/>
          <p:cNvSpPr txBox="1"/>
          <p:nvPr/>
        </p:nvSpPr>
        <p:spPr>
          <a:xfrm>
            <a:off x="950250" y="5463600"/>
            <a:ext cx="5414700" cy="199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300" dirty="0">
                <a:solidFill>
                  <a:srgbClr val="1B3A52"/>
                </a:solidFill>
                <a:latin typeface="Montserrat"/>
                <a:ea typeface="Montserrat"/>
                <a:cs typeface="Montserrat"/>
                <a:sym typeface="Montserrat"/>
              </a:rPr>
              <a:t>If you want the best home-selling experience, you need a real estate agent who is not only a professional in the field, but who is a superb marketer, shrewd negotiator, and excellent communicator. When you hire me,  you can take a deep breath knowing that your home is in the hands of an expert with a proven track record and who is trusted within the community.</a:t>
            </a:r>
            <a:endParaRPr sz="1300" dirty="0">
              <a:solidFill>
                <a:srgbClr val="1B3A52"/>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endParaRPr sz="1300" dirty="0">
              <a:solidFill>
                <a:srgbClr val="1B3A52"/>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300" dirty="0">
                <a:solidFill>
                  <a:srgbClr val="1B3A52"/>
                </a:solidFill>
                <a:latin typeface="Montserrat"/>
                <a:ea typeface="Montserrat"/>
                <a:cs typeface="Montserrat"/>
                <a:sym typeface="Montserrat"/>
              </a:rPr>
              <a:t>Begin with the best to feel your best about your home.</a:t>
            </a:r>
            <a:endParaRPr sz="1300" dirty="0">
              <a:solidFill>
                <a:srgbClr val="1B3A52"/>
              </a:solidFill>
              <a:latin typeface="Montserrat"/>
              <a:ea typeface="Montserrat"/>
              <a:cs typeface="Montserrat"/>
              <a:sym typeface="Montserrat"/>
            </a:endParaRPr>
          </a:p>
        </p:txBody>
      </p:sp>
      <p:sp>
        <p:nvSpPr>
          <p:cNvPr id="68" name="Google Shape;68;p14"/>
          <p:cNvSpPr txBox="1"/>
          <p:nvPr/>
        </p:nvSpPr>
        <p:spPr>
          <a:xfrm>
            <a:off x="809026" y="4204450"/>
            <a:ext cx="5555924" cy="7232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dirty="0">
                <a:solidFill>
                  <a:srgbClr val="1B3A52"/>
                </a:solidFill>
                <a:latin typeface="Lora"/>
                <a:ea typeface="Lora"/>
                <a:cs typeface="Lora"/>
                <a:sym typeface="Lora"/>
              </a:rPr>
              <a:t>Kimberly Dixon- Dudley</a:t>
            </a:r>
            <a:endParaRPr sz="3400" dirty="0">
              <a:solidFill>
                <a:srgbClr val="1B3A52"/>
              </a:solidFill>
              <a:latin typeface="Lora"/>
              <a:ea typeface="Lora"/>
              <a:cs typeface="Lora"/>
              <a:sym typeface="Lora"/>
            </a:endParaRPr>
          </a:p>
        </p:txBody>
      </p:sp>
      <p:sp>
        <p:nvSpPr>
          <p:cNvPr id="69" name="Google Shape;69;p14"/>
          <p:cNvSpPr txBox="1"/>
          <p:nvPr/>
        </p:nvSpPr>
        <p:spPr>
          <a:xfrm>
            <a:off x="809025" y="7692725"/>
            <a:ext cx="569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rgbClr val="1B3A52"/>
                </a:solidFill>
                <a:latin typeface="Lora"/>
                <a:ea typeface="Lora"/>
                <a:cs typeface="Lora"/>
                <a:sym typeface="Lora"/>
              </a:rPr>
              <a:t>5151 Katy Frwy#210   |      713-357-1616     |      </a:t>
            </a:r>
            <a:r>
              <a:rPr lang="en" dirty="0" err="1">
                <a:solidFill>
                  <a:srgbClr val="1B3A52"/>
                </a:solidFill>
                <a:latin typeface="Lora"/>
                <a:ea typeface="Lora"/>
                <a:cs typeface="Lora"/>
                <a:sym typeface="Lora"/>
              </a:rPr>
              <a:t>kim@klptx.com</a:t>
            </a:r>
            <a:endParaRPr dirty="0">
              <a:solidFill>
                <a:srgbClr val="1B3A52"/>
              </a:solidFill>
              <a:latin typeface="Lora"/>
              <a:ea typeface="Lora"/>
              <a:cs typeface="Lora"/>
              <a:sym typeface="Lora"/>
            </a:endParaRPr>
          </a:p>
        </p:txBody>
      </p:sp>
      <p:sp>
        <p:nvSpPr>
          <p:cNvPr id="70" name="Google Shape;70;p14"/>
          <p:cNvSpPr txBox="1"/>
          <p:nvPr/>
        </p:nvSpPr>
        <p:spPr>
          <a:xfrm>
            <a:off x="1396300" y="4857175"/>
            <a:ext cx="450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rgbClr val="1B3A52"/>
                </a:solidFill>
                <a:latin typeface="Montserrat"/>
                <a:ea typeface="Montserrat"/>
                <a:cs typeface="Montserrat"/>
                <a:sym typeface="Montserrat"/>
              </a:rPr>
              <a:t>REAL ESTATE AGENT</a:t>
            </a:r>
            <a:endParaRPr sz="1800" dirty="0">
              <a:solidFill>
                <a:srgbClr val="1B3A52"/>
              </a:solidFill>
              <a:latin typeface="Montserrat"/>
              <a:ea typeface="Montserrat"/>
              <a:cs typeface="Montserrat"/>
              <a:sym typeface="Montserrat"/>
            </a:endParaRPr>
          </a:p>
        </p:txBody>
      </p:sp>
      <p:sp>
        <p:nvSpPr>
          <p:cNvPr id="71" name="Google Shape;71;p14"/>
          <p:cNvSpPr/>
          <p:nvPr/>
        </p:nvSpPr>
        <p:spPr>
          <a:xfrm>
            <a:off x="1554100" y="753950"/>
            <a:ext cx="4189500" cy="7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B3A52"/>
              </a:solidFill>
            </a:endParaRPr>
          </a:p>
        </p:txBody>
      </p:sp>
      <p:sp>
        <p:nvSpPr>
          <p:cNvPr id="72" name="Google Shape;72;p14"/>
          <p:cNvSpPr txBox="1"/>
          <p:nvPr/>
        </p:nvSpPr>
        <p:spPr>
          <a:xfrm>
            <a:off x="1802625" y="787550"/>
            <a:ext cx="3709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rgbClr val="1B3A52"/>
                </a:solidFill>
                <a:latin typeface="Lora"/>
                <a:ea typeface="Lora"/>
                <a:cs typeface="Lora"/>
                <a:sym typeface="Lora"/>
              </a:rPr>
              <a:t>Let’s get started.</a:t>
            </a:r>
            <a:endParaRPr sz="3000">
              <a:solidFill>
                <a:srgbClr val="1B3A52"/>
              </a:solidFill>
              <a:latin typeface="Lora"/>
              <a:ea typeface="Lora"/>
              <a:cs typeface="Lora"/>
              <a:sym typeface="Lora"/>
            </a:endParaRPr>
          </a:p>
        </p:txBody>
      </p:sp>
      <p:pic>
        <p:nvPicPr>
          <p:cNvPr id="73" name="Google Shape;73;p14"/>
          <p:cNvPicPr preferRelativeResize="0"/>
          <p:nvPr/>
        </p:nvPicPr>
        <p:blipFill>
          <a:blip r:embed="rId3"/>
          <a:srcRect/>
          <a:stretch/>
        </p:blipFill>
        <p:spPr>
          <a:xfrm>
            <a:off x="3134679" y="1650648"/>
            <a:ext cx="1028349" cy="2228701"/>
          </a:xfrm>
          <a:prstGeom prst="rect">
            <a:avLst/>
          </a:prstGeom>
          <a:noFill/>
          <a:ln>
            <a:noFill/>
          </a:ln>
        </p:spPr>
      </p:pic>
      <p:pic>
        <p:nvPicPr>
          <p:cNvPr id="74" name="Google Shape;74;p14"/>
          <p:cNvPicPr preferRelativeResize="0"/>
          <p:nvPr/>
        </p:nvPicPr>
        <p:blipFill>
          <a:blip r:embed="rId4">
            <a:alphaModFix/>
          </a:blip>
          <a:stretch>
            <a:fillRect/>
          </a:stretch>
        </p:blipFill>
        <p:spPr>
          <a:xfrm>
            <a:off x="751888" y="3032124"/>
            <a:ext cx="1235075" cy="1235075"/>
          </a:xfrm>
          <a:prstGeom prst="rect">
            <a:avLst/>
          </a:prstGeom>
          <a:noFill/>
          <a:ln>
            <a:noFill/>
          </a:ln>
        </p:spPr>
      </p:pic>
      <p:pic>
        <p:nvPicPr>
          <p:cNvPr id="75" name="Google Shape;75;p14"/>
          <p:cNvPicPr preferRelativeResize="0"/>
          <p:nvPr/>
        </p:nvPicPr>
        <p:blipFill>
          <a:blip r:embed="rId5">
            <a:alphaModFix/>
          </a:blip>
          <a:stretch>
            <a:fillRect/>
          </a:stretch>
        </p:blipFill>
        <p:spPr>
          <a:xfrm>
            <a:off x="684549" y="2086036"/>
            <a:ext cx="1369750" cy="1369726"/>
          </a:xfrm>
          <a:prstGeom prst="rect">
            <a:avLst/>
          </a:prstGeom>
          <a:noFill/>
          <a:ln>
            <a:noFill/>
          </a:ln>
        </p:spPr>
      </p:pic>
      <p:pic>
        <p:nvPicPr>
          <p:cNvPr id="76" name="Google Shape;76;p14"/>
          <p:cNvPicPr preferRelativeResize="0"/>
          <p:nvPr/>
        </p:nvPicPr>
        <p:blipFill>
          <a:blip r:embed="rId6">
            <a:alphaModFix/>
          </a:blip>
          <a:stretch>
            <a:fillRect/>
          </a:stretch>
        </p:blipFill>
        <p:spPr>
          <a:xfrm>
            <a:off x="903125" y="1373154"/>
            <a:ext cx="932599" cy="932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6"/>
          <p:cNvPicPr preferRelativeResize="0"/>
          <p:nvPr/>
        </p:nvPicPr>
        <p:blipFill rotWithShape="1">
          <a:blip r:embed="rId3">
            <a:alphaModFix/>
          </a:blip>
          <a:srcRect l="42167" t="-30" r="12868" b="30"/>
          <a:stretch/>
        </p:blipFill>
        <p:spPr>
          <a:xfrm>
            <a:off x="0" y="0"/>
            <a:ext cx="6092710" cy="9139418"/>
          </a:xfrm>
          <a:prstGeom prst="rect">
            <a:avLst/>
          </a:prstGeom>
          <a:noFill/>
          <a:ln>
            <a:noFill/>
          </a:ln>
        </p:spPr>
      </p:pic>
      <p:sp>
        <p:nvSpPr>
          <p:cNvPr id="102" name="Google Shape;102;p16"/>
          <p:cNvSpPr/>
          <p:nvPr/>
        </p:nvSpPr>
        <p:spPr>
          <a:xfrm>
            <a:off x="2408975" y="-19200"/>
            <a:ext cx="4906200" cy="9182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a:off x="2619575" y="292775"/>
            <a:ext cx="4485000" cy="8650800"/>
          </a:xfrm>
          <a:prstGeom prst="rect">
            <a:avLst/>
          </a:prstGeom>
          <a:noFill/>
          <a:ln w="19050" cap="flat" cmpd="sng">
            <a:solidFill>
              <a:srgbClr val="1B3A5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4" name="Google Shape;104;p16"/>
          <p:cNvSpPr txBox="1"/>
          <p:nvPr/>
        </p:nvSpPr>
        <p:spPr>
          <a:xfrm>
            <a:off x="2676638" y="720525"/>
            <a:ext cx="27816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500">
                <a:solidFill>
                  <a:srgbClr val="D3D5DC"/>
                </a:solidFill>
                <a:latin typeface="Lora"/>
                <a:ea typeface="Lora"/>
                <a:cs typeface="Lora"/>
                <a:sym typeface="Lora"/>
              </a:rPr>
              <a:t>01</a:t>
            </a:r>
            <a:endParaRPr sz="12500">
              <a:solidFill>
                <a:srgbClr val="D3D5DC"/>
              </a:solidFill>
              <a:latin typeface="Lora"/>
              <a:ea typeface="Lora"/>
              <a:cs typeface="Lora"/>
              <a:sym typeface="Lora"/>
            </a:endParaRPr>
          </a:p>
        </p:txBody>
      </p:sp>
      <p:sp>
        <p:nvSpPr>
          <p:cNvPr id="105" name="Google Shape;105;p16"/>
          <p:cNvSpPr txBox="1"/>
          <p:nvPr/>
        </p:nvSpPr>
        <p:spPr>
          <a:xfrm>
            <a:off x="2690563" y="3415000"/>
            <a:ext cx="27816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500">
                <a:solidFill>
                  <a:srgbClr val="D3D5DC"/>
                </a:solidFill>
                <a:latin typeface="Lora"/>
                <a:ea typeface="Lora"/>
                <a:cs typeface="Lora"/>
                <a:sym typeface="Lora"/>
              </a:rPr>
              <a:t>02</a:t>
            </a:r>
            <a:endParaRPr sz="12500">
              <a:solidFill>
                <a:srgbClr val="D3D5DC"/>
              </a:solidFill>
              <a:latin typeface="Lora"/>
              <a:ea typeface="Lora"/>
              <a:cs typeface="Lora"/>
              <a:sym typeface="Lora"/>
            </a:endParaRPr>
          </a:p>
        </p:txBody>
      </p:sp>
      <p:sp>
        <p:nvSpPr>
          <p:cNvPr id="106" name="Google Shape;106;p16"/>
          <p:cNvSpPr txBox="1"/>
          <p:nvPr/>
        </p:nvSpPr>
        <p:spPr>
          <a:xfrm>
            <a:off x="2676638" y="6143550"/>
            <a:ext cx="27816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500">
                <a:solidFill>
                  <a:srgbClr val="D3D5DC"/>
                </a:solidFill>
                <a:latin typeface="Lora"/>
                <a:ea typeface="Lora"/>
                <a:cs typeface="Lora"/>
                <a:sym typeface="Lora"/>
              </a:rPr>
              <a:t>03</a:t>
            </a:r>
            <a:endParaRPr sz="12500">
              <a:solidFill>
                <a:srgbClr val="D3D5DC"/>
              </a:solidFill>
              <a:latin typeface="Lora"/>
              <a:ea typeface="Lora"/>
              <a:cs typeface="Lora"/>
              <a:sym typeface="Lora"/>
            </a:endParaRPr>
          </a:p>
        </p:txBody>
      </p:sp>
      <p:sp>
        <p:nvSpPr>
          <p:cNvPr id="107" name="Google Shape;107;p16"/>
          <p:cNvSpPr txBox="1"/>
          <p:nvPr/>
        </p:nvSpPr>
        <p:spPr>
          <a:xfrm>
            <a:off x="2784550" y="1443663"/>
            <a:ext cx="2579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PRIOR TO</a:t>
            </a:r>
            <a:endParaRPr sz="1800">
              <a:latin typeface="Lora"/>
              <a:ea typeface="Lora"/>
              <a:cs typeface="Lora"/>
              <a:sym typeface="Lora"/>
            </a:endParaRPr>
          </a:p>
          <a:p>
            <a:pPr marL="0" lvl="0" indent="0" algn="l" rtl="0">
              <a:spcBef>
                <a:spcPts val="0"/>
              </a:spcBef>
              <a:spcAft>
                <a:spcPts val="0"/>
              </a:spcAft>
              <a:buNone/>
            </a:pPr>
            <a:r>
              <a:rPr lang="en" sz="1800">
                <a:latin typeface="Lora"/>
                <a:ea typeface="Lora"/>
                <a:cs typeface="Lora"/>
                <a:sym typeface="Lora"/>
              </a:rPr>
              <a:t>LISTING</a:t>
            </a:r>
            <a:endParaRPr sz="1800">
              <a:latin typeface="Lora"/>
              <a:ea typeface="Lora"/>
              <a:cs typeface="Lora"/>
              <a:sym typeface="Lora"/>
            </a:endParaRPr>
          </a:p>
        </p:txBody>
      </p:sp>
      <p:sp>
        <p:nvSpPr>
          <p:cNvPr id="108" name="Google Shape;108;p16"/>
          <p:cNvSpPr txBox="1"/>
          <p:nvPr/>
        </p:nvSpPr>
        <p:spPr>
          <a:xfrm>
            <a:off x="2784550" y="4255550"/>
            <a:ext cx="2579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ON MARKET</a:t>
            </a:r>
            <a:endParaRPr sz="1800">
              <a:latin typeface="Lora"/>
              <a:ea typeface="Lora"/>
              <a:cs typeface="Lora"/>
              <a:sym typeface="Lora"/>
            </a:endParaRPr>
          </a:p>
        </p:txBody>
      </p:sp>
      <p:sp>
        <p:nvSpPr>
          <p:cNvPr id="109" name="Google Shape;109;p16"/>
          <p:cNvSpPr txBox="1"/>
          <p:nvPr/>
        </p:nvSpPr>
        <p:spPr>
          <a:xfrm>
            <a:off x="2868700" y="6949813"/>
            <a:ext cx="3208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ora"/>
                <a:ea typeface="Lora"/>
                <a:cs typeface="Lora"/>
                <a:sym typeface="Lora"/>
              </a:rPr>
              <a:t>PENDING</a:t>
            </a:r>
            <a:endParaRPr sz="1800">
              <a:latin typeface="Lora"/>
              <a:ea typeface="Lora"/>
              <a:cs typeface="Lora"/>
              <a:sym typeface="Lora"/>
            </a:endParaRPr>
          </a:p>
          <a:p>
            <a:pPr marL="0" lvl="0" indent="0" algn="l" rtl="0">
              <a:spcBef>
                <a:spcPts val="0"/>
              </a:spcBef>
              <a:spcAft>
                <a:spcPts val="0"/>
              </a:spcAft>
              <a:buNone/>
            </a:pPr>
            <a:r>
              <a:rPr lang="en" sz="1800">
                <a:latin typeface="Montserrat"/>
                <a:ea typeface="Montserrat"/>
                <a:cs typeface="Montserrat"/>
                <a:sym typeface="Montserrat"/>
              </a:rPr>
              <a:t>SALE</a:t>
            </a:r>
            <a:endParaRPr sz="1800">
              <a:latin typeface="Montserrat"/>
              <a:ea typeface="Montserrat"/>
              <a:cs typeface="Montserrat"/>
              <a:sym typeface="Montserrat"/>
            </a:endParaRPr>
          </a:p>
        </p:txBody>
      </p:sp>
      <p:sp>
        <p:nvSpPr>
          <p:cNvPr id="110" name="Google Shape;110;p16"/>
          <p:cNvSpPr txBox="1"/>
          <p:nvPr/>
        </p:nvSpPr>
        <p:spPr>
          <a:xfrm>
            <a:off x="4724850" y="802575"/>
            <a:ext cx="2250000" cy="19116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rgbClr val="1B3A52"/>
              </a:buClr>
              <a:buSzPts val="1100"/>
              <a:buFont typeface="Montserrat"/>
              <a:buChar char="●"/>
            </a:pPr>
            <a:r>
              <a:rPr lang="en" sz="1100">
                <a:solidFill>
                  <a:srgbClr val="1B3A52"/>
                </a:solidFill>
                <a:latin typeface="Montserrat"/>
                <a:ea typeface="Montserrat"/>
                <a:cs typeface="Montserrat"/>
                <a:sym typeface="Montserrat"/>
              </a:rPr>
              <a:t>Evaluate curb appeal</a:t>
            </a:r>
            <a:endParaRPr sz="110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a:solidFill>
                  <a:srgbClr val="1B3A52"/>
                </a:solidFill>
                <a:latin typeface="Montserrat"/>
                <a:ea typeface="Montserrat"/>
                <a:cs typeface="Montserrat"/>
                <a:sym typeface="Montserrat"/>
              </a:rPr>
              <a:t>Declutter</a:t>
            </a:r>
            <a:endParaRPr sz="110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a:solidFill>
                  <a:srgbClr val="1B3A52"/>
                </a:solidFill>
                <a:latin typeface="Montserrat"/>
                <a:ea typeface="Montserrat"/>
                <a:cs typeface="Montserrat"/>
                <a:sym typeface="Montserrat"/>
              </a:rPr>
              <a:t>Depersonalize</a:t>
            </a:r>
            <a:endParaRPr sz="110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a:solidFill>
                  <a:srgbClr val="1B3A52"/>
                </a:solidFill>
                <a:latin typeface="Montserrat"/>
                <a:ea typeface="Montserrat"/>
                <a:cs typeface="Montserrat"/>
                <a:sym typeface="Montserrat"/>
              </a:rPr>
              <a:t>Fix broken knobs, hinges, scuff marks, etc.</a:t>
            </a:r>
            <a:endParaRPr sz="110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a:solidFill>
                  <a:srgbClr val="1B3A52"/>
                </a:solidFill>
                <a:latin typeface="Montserrat"/>
                <a:ea typeface="Montserrat"/>
                <a:cs typeface="Montserrat"/>
                <a:sym typeface="Montserrat"/>
              </a:rPr>
              <a:t>Take professional photos</a:t>
            </a:r>
            <a:endParaRPr sz="110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a:solidFill>
                  <a:srgbClr val="1B3A52"/>
                </a:solidFill>
                <a:latin typeface="Montserrat"/>
                <a:ea typeface="Montserrat"/>
                <a:cs typeface="Montserrat"/>
                <a:sym typeface="Montserrat"/>
              </a:rPr>
              <a:t>Stage your home</a:t>
            </a:r>
            <a:endParaRPr sz="1100">
              <a:solidFill>
                <a:srgbClr val="1B3A52"/>
              </a:solidFill>
              <a:latin typeface="Montserrat"/>
              <a:ea typeface="Montserrat"/>
              <a:cs typeface="Montserrat"/>
              <a:sym typeface="Montserrat"/>
            </a:endParaRPr>
          </a:p>
        </p:txBody>
      </p:sp>
      <p:sp>
        <p:nvSpPr>
          <p:cNvPr id="111" name="Google Shape;111;p16"/>
          <p:cNvSpPr txBox="1"/>
          <p:nvPr/>
        </p:nvSpPr>
        <p:spPr>
          <a:xfrm>
            <a:off x="4724849" y="3654363"/>
            <a:ext cx="2379725" cy="1741985"/>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Continue market analysis</a:t>
            </a:r>
            <a:endParaRPr sz="1100" dirty="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Analyze competition</a:t>
            </a: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Coordinate Appointments</a:t>
            </a:r>
            <a:endParaRPr sz="1100" dirty="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Execute Marketing Plan</a:t>
            </a:r>
            <a:endParaRPr sz="1100" dirty="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Host open houses</a:t>
            </a:r>
            <a:endParaRPr sz="1100" dirty="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Negotiate</a:t>
            </a:r>
            <a:endParaRPr sz="1100" dirty="0">
              <a:solidFill>
                <a:srgbClr val="1B3A52"/>
              </a:solidFill>
              <a:latin typeface="Montserrat"/>
              <a:ea typeface="Montserrat"/>
              <a:cs typeface="Montserrat"/>
              <a:sym typeface="Montserrat"/>
            </a:endParaRPr>
          </a:p>
        </p:txBody>
      </p:sp>
      <p:sp>
        <p:nvSpPr>
          <p:cNvPr id="112" name="Google Shape;112;p16"/>
          <p:cNvSpPr txBox="1"/>
          <p:nvPr/>
        </p:nvSpPr>
        <p:spPr>
          <a:xfrm>
            <a:off x="4724850" y="5959075"/>
            <a:ext cx="2250000" cy="2131322"/>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Review offers and propose counteroffers</a:t>
            </a: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Collect Background Reports and Full applications </a:t>
            </a:r>
            <a:endParaRPr sz="1100" dirty="0">
              <a:solidFill>
                <a:srgbClr val="1B3A52"/>
              </a:solidFill>
              <a:latin typeface="Montserrat"/>
              <a:ea typeface="Montserrat"/>
              <a:cs typeface="Montserrat"/>
              <a:sym typeface="Montserrat"/>
            </a:endParaRPr>
          </a:p>
          <a:p>
            <a:pPr marL="457200" lvl="0" indent="-298450" algn="l" rtl="0">
              <a:lnSpc>
                <a:spcPct val="115000"/>
              </a:lnSpc>
              <a:spcBef>
                <a:spcPts val="0"/>
              </a:spcBef>
              <a:spcAft>
                <a:spcPts val="0"/>
              </a:spcAft>
              <a:buClr>
                <a:srgbClr val="1B3A52"/>
              </a:buClr>
              <a:buSzPts val="1100"/>
              <a:buFont typeface="Montserrat"/>
              <a:buChar char="●"/>
            </a:pPr>
            <a:r>
              <a:rPr lang="en" sz="1100" dirty="0">
                <a:solidFill>
                  <a:srgbClr val="1B3A52"/>
                </a:solidFill>
                <a:latin typeface="Montserrat"/>
                <a:ea typeface="Montserrat"/>
                <a:cs typeface="Montserrat"/>
                <a:sym typeface="Montserrat"/>
              </a:rPr>
              <a:t>Settle on a move-out date</a:t>
            </a:r>
          </a:p>
          <a:p>
            <a:pPr marL="457200" lvl="0" indent="-298450" algn="l" rtl="0">
              <a:lnSpc>
                <a:spcPct val="115000"/>
              </a:lnSpc>
              <a:spcBef>
                <a:spcPts val="0"/>
              </a:spcBef>
              <a:spcAft>
                <a:spcPts val="0"/>
              </a:spcAft>
              <a:buClr>
                <a:srgbClr val="1B3A52"/>
              </a:buClr>
              <a:buSzPts val="1100"/>
              <a:buFont typeface="Montserrat"/>
              <a:buChar char="●"/>
            </a:pPr>
            <a:r>
              <a:rPr lang="en-US" sz="1100" dirty="0">
                <a:solidFill>
                  <a:srgbClr val="1B3A52"/>
                </a:solidFill>
                <a:latin typeface="Montserrat"/>
                <a:ea typeface="Montserrat"/>
                <a:cs typeface="Montserrat"/>
                <a:sym typeface="Montserrat"/>
              </a:rPr>
              <a:t>T</a:t>
            </a:r>
            <a:r>
              <a:rPr lang="en" sz="1100" dirty="0" err="1">
                <a:solidFill>
                  <a:srgbClr val="1B3A52"/>
                </a:solidFill>
                <a:latin typeface="Montserrat"/>
                <a:ea typeface="Montserrat"/>
                <a:cs typeface="Montserrat"/>
                <a:sym typeface="Montserrat"/>
              </a:rPr>
              <a:t>ransition</a:t>
            </a:r>
            <a:r>
              <a:rPr lang="en" sz="1100" dirty="0">
                <a:solidFill>
                  <a:srgbClr val="1B3A52"/>
                </a:solidFill>
                <a:latin typeface="Montserrat"/>
                <a:ea typeface="Montserrat"/>
                <a:cs typeface="Montserrat"/>
                <a:sym typeface="Montserrat"/>
              </a:rPr>
              <a:t> tenant, Owners, &amp; Property management Firms </a:t>
            </a:r>
            <a:endParaRPr sz="1100" dirty="0">
              <a:solidFill>
                <a:srgbClr val="1B3A52"/>
              </a:solidFill>
              <a:latin typeface="Montserrat"/>
              <a:ea typeface="Montserrat"/>
              <a:cs typeface="Montserrat"/>
              <a:sym typeface="Montserrat"/>
            </a:endParaRPr>
          </a:p>
        </p:txBody>
      </p:sp>
      <p:sp>
        <p:nvSpPr>
          <p:cNvPr id="113" name="Google Shape;113;p16"/>
          <p:cNvSpPr/>
          <p:nvPr/>
        </p:nvSpPr>
        <p:spPr>
          <a:xfrm>
            <a:off x="1817800" y="2391713"/>
            <a:ext cx="974700" cy="4452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txBox="1"/>
          <p:nvPr/>
        </p:nvSpPr>
        <p:spPr>
          <a:xfrm rot="-5400000">
            <a:off x="312850" y="4231375"/>
            <a:ext cx="398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rgbClr val="1B3A52"/>
                </a:solidFill>
                <a:latin typeface="Lora"/>
                <a:ea typeface="Lora"/>
                <a:cs typeface="Lora"/>
                <a:sym typeface="Lora"/>
              </a:rPr>
              <a:t>The Process.</a:t>
            </a:r>
            <a:endParaRPr sz="4200">
              <a:solidFill>
                <a:srgbClr val="1B3A52"/>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3D5DC"/>
        </a:solidFill>
        <a:effectLst/>
      </p:bgPr>
    </p:bg>
    <p:spTree>
      <p:nvGrpSpPr>
        <p:cNvPr id="1" name="Shape 118"/>
        <p:cNvGrpSpPr/>
        <p:nvPr/>
      </p:nvGrpSpPr>
      <p:grpSpPr>
        <a:xfrm>
          <a:off x="0" y="0"/>
          <a:ext cx="0" cy="0"/>
          <a:chOff x="0" y="0"/>
          <a:chExt cx="0" cy="0"/>
        </a:xfrm>
      </p:grpSpPr>
      <p:sp>
        <p:nvSpPr>
          <p:cNvPr id="119" name="Google Shape;119;p17"/>
          <p:cNvSpPr/>
          <p:nvPr/>
        </p:nvSpPr>
        <p:spPr>
          <a:xfrm>
            <a:off x="230550" y="206100"/>
            <a:ext cx="6854100" cy="87318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 name="Google Shape;120;p17"/>
          <p:cNvSpPr txBox="1"/>
          <p:nvPr/>
        </p:nvSpPr>
        <p:spPr>
          <a:xfrm>
            <a:off x="1340913" y="-140875"/>
            <a:ext cx="18228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0">
                <a:solidFill>
                  <a:srgbClr val="1B3A52"/>
                </a:solidFill>
                <a:latin typeface="Lora"/>
                <a:ea typeface="Lora"/>
                <a:cs typeface="Lora"/>
                <a:sym typeface="Lora"/>
              </a:rPr>
              <a:t>8</a:t>
            </a:r>
            <a:endParaRPr sz="20000">
              <a:solidFill>
                <a:srgbClr val="1B3A52"/>
              </a:solidFill>
              <a:latin typeface="Lora"/>
              <a:ea typeface="Lora"/>
              <a:cs typeface="Lora"/>
              <a:sym typeface="Lora"/>
            </a:endParaRPr>
          </a:p>
        </p:txBody>
      </p:sp>
      <p:sp>
        <p:nvSpPr>
          <p:cNvPr id="121" name="Google Shape;121;p17"/>
          <p:cNvSpPr txBox="1"/>
          <p:nvPr/>
        </p:nvSpPr>
        <p:spPr>
          <a:xfrm>
            <a:off x="1044500" y="2694064"/>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01</a:t>
            </a:r>
            <a:endParaRPr sz="10100">
              <a:solidFill>
                <a:srgbClr val="FFFFFF"/>
              </a:solidFill>
              <a:latin typeface="Lora"/>
              <a:ea typeface="Lora"/>
              <a:cs typeface="Lora"/>
              <a:sym typeface="Lora"/>
            </a:endParaRPr>
          </a:p>
        </p:txBody>
      </p:sp>
      <p:sp>
        <p:nvSpPr>
          <p:cNvPr id="122" name="Google Shape;122;p17"/>
          <p:cNvSpPr txBox="1"/>
          <p:nvPr/>
        </p:nvSpPr>
        <p:spPr>
          <a:xfrm>
            <a:off x="1100330" y="3376135"/>
            <a:ext cx="230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1B3A52"/>
                </a:solidFill>
                <a:latin typeface="Montserrat"/>
                <a:ea typeface="Montserrat"/>
                <a:cs typeface="Montserrat"/>
                <a:sym typeface="Montserrat"/>
              </a:rPr>
              <a:t>PHOTOGRAPHY</a:t>
            </a:r>
            <a:endParaRPr sz="1800">
              <a:solidFill>
                <a:srgbClr val="1B3A52"/>
              </a:solidFill>
              <a:latin typeface="Montserrat"/>
              <a:ea typeface="Montserrat"/>
              <a:cs typeface="Montserrat"/>
              <a:sym typeface="Montserrat"/>
            </a:endParaRPr>
          </a:p>
        </p:txBody>
      </p:sp>
      <p:sp>
        <p:nvSpPr>
          <p:cNvPr id="123" name="Google Shape;123;p17"/>
          <p:cNvSpPr txBox="1"/>
          <p:nvPr/>
        </p:nvSpPr>
        <p:spPr>
          <a:xfrm>
            <a:off x="2870047" y="943750"/>
            <a:ext cx="4056600" cy="15396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4200">
                <a:solidFill>
                  <a:srgbClr val="1B3A52"/>
                </a:solidFill>
                <a:latin typeface="Lora"/>
                <a:ea typeface="Lora"/>
                <a:cs typeface="Lora"/>
                <a:sym typeface="Lora"/>
              </a:rPr>
              <a:t>STEPS TO SOLD</a:t>
            </a:r>
            <a:endParaRPr sz="4200">
              <a:solidFill>
                <a:srgbClr val="1B3A52"/>
              </a:solidFill>
              <a:latin typeface="Lora"/>
              <a:ea typeface="Lora"/>
              <a:cs typeface="Lora"/>
              <a:sym typeface="Lora"/>
            </a:endParaRPr>
          </a:p>
        </p:txBody>
      </p:sp>
      <p:sp>
        <p:nvSpPr>
          <p:cNvPr id="124" name="Google Shape;124;p17"/>
          <p:cNvSpPr txBox="1"/>
          <p:nvPr/>
        </p:nvSpPr>
        <p:spPr>
          <a:xfrm>
            <a:off x="1063115" y="4091737"/>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02</a:t>
            </a:r>
            <a:endParaRPr sz="10100">
              <a:solidFill>
                <a:srgbClr val="FFFFFF"/>
              </a:solidFill>
              <a:latin typeface="Lora"/>
              <a:ea typeface="Lora"/>
              <a:cs typeface="Lora"/>
              <a:sym typeface="Lora"/>
            </a:endParaRPr>
          </a:p>
        </p:txBody>
      </p:sp>
      <p:sp>
        <p:nvSpPr>
          <p:cNvPr id="125" name="Google Shape;125;p17"/>
          <p:cNvSpPr txBox="1"/>
          <p:nvPr/>
        </p:nvSpPr>
        <p:spPr>
          <a:xfrm>
            <a:off x="516650" y="4730595"/>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MARKET ANALYSIS</a:t>
            </a:r>
            <a:endParaRPr sz="1800">
              <a:solidFill>
                <a:srgbClr val="1B3A52"/>
              </a:solidFill>
              <a:latin typeface="Montserrat"/>
              <a:ea typeface="Montserrat"/>
              <a:cs typeface="Montserrat"/>
              <a:sym typeface="Montserrat"/>
            </a:endParaRPr>
          </a:p>
        </p:txBody>
      </p:sp>
      <p:sp>
        <p:nvSpPr>
          <p:cNvPr id="126" name="Google Shape;126;p17"/>
          <p:cNvSpPr txBox="1"/>
          <p:nvPr/>
        </p:nvSpPr>
        <p:spPr>
          <a:xfrm>
            <a:off x="1081717" y="5489410"/>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03</a:t>
            </a:r>
            <a:endParaRPr sz="10100">
              <a:solidFill>
                <a:srgbClr val="FFFFFF"/>
              </a:solidFill>
              <a:latin typeface="Lora"/>
              <a:ea typeface="Lora"/>
              <a:cs typeface="Lora"/>
              <a:sym typeface="Lora"/>
            </a:endParaRPr>
          </a:p>
        </p:txBody>
      </p:sp>
      <p:sp>
        <p:nvSpPr>
          <p:cNvPr id="127" name="Google Shape;127;p17"/>
          <p:cNvSpPr txBox="1"/>
          <p:nvPr/>
        </p:nvSpPr>
        <p:spPr>
          <a:xfrm>
            <a:off x="535277" y="6206719"/>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LISTING SYNDICATION</a:t>
            </a:r>
            <a:endParaRPr sz="1800">
              <a:solidFill>
                <a:srgbClr val="1B3A52"/>
              </a:solidFill>
              <a:latin typeface="Montserrat"/>
              <a:ea typeface="Montserrat"/>
              <a:cs typeface="Montserrat"/>
              <a:sym typeface="Montserrat"/>
            </a:endParaRPr>
          </a:p>
        </p:txBody>
      </p:sp>
      <p:sp>
        <p:nvSpPr>
          <p:cNvPr id="128" name="Google Shape;128;p17"/>
          <p:cNvSpPr txBox="1"/>
          <p:nvPr/>
        </p:nvSpPr>
        <p:spPr>
          <a:xfrm>
            <a:off x="1100319" y="6897525"/>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04</a:t>
            </a:r>
            <a:endParaRPr sz="10100">
              <a:solidFill>
                <a:srgbClr val="FFFFFF"/>
              </a:solidFill>
              <a:latin typeface="Lora"/>
              <a:ea typeface="Lora"/>
              <a:cs typeface="Lora"/>
              <a:sym typeface="Lora"/>
            </a:endParaRPr>
          </a:p>
        </p:txBody>
      </p:sp>
      <p:sp>
        <p:nvSpPr>
          <p:cNvPr id="129" name="Google Shape;129;p17"/>
          <p:cNvSpPr txBox="1"/>
          <p:nvPr/>
        </p:nvSpPr>
        <p:spPr>
          <a:xfrm>
            <a:off x="354950" y="7536600"/>
            <a:ext cx="3427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SOCIAL MEDIA STRATEGY</a:t>
            </a:r>
            <a:endParaRPr sz="1800">
              <a:solidFill>
                <a:srgbClr val="1B3A52"/>
              </a:solidFill>
              <a:latin typeface="Montserrat"/>
              <a:ea typeface="Montserrat"/>
              <a:cs typeface="Montserrat"/>
              <a:sym typeface="Montserrat"/>
            </a:endParaRPr>
          </a:p>
        </p:txBody>
      </p:sp>
      <p:sp>
        <p:nvSpPr>
          <p:cNvPr id="130" name="Google Shape;130;p17"/>
          <p:cNvSpPr txBox="1"/>
          <p:nvPr/>
        </p:nvSpPr>
        <p:spPr>
          <a:xfrm>
            <a:off x="4204038" y="2639074"/>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05</a:t>
            </a:r>
            <a:endParaRPr sz="10100">
              <a:solidFill>
                <a:srgbClr val="FFFFFF"/>
              </a:solidFill>
              <a:latin typeface="Lora"/>
              <a:ea typeface="Lora"/>
              <a:cs typeface="Lora"/>
              <a:sym typeface="Lora"/>
            </a:endParaRPr>
          </a:p>
        </p:txBody>
      </p:sp>
      <p:sp>
        <p:nvSpPr>
          <p:cNvPr id="131" name="Google Shape;131;p17"/>
          <p:cNvSpPr txBox="1"/>
          <p:nvPr/>
        </p:nvSpPr>
        <p:spPr>
          <a:xfrm>
            <a:off x="4027376" y="3327913"/>
            <a:ext cx="2475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PRINT MARKETING</a:t>
            </a:r>
            <a:endParaRPr sz="1800">
              <a:solidFill>
                <a:srgbClr val="1B3A52"/>
              </a:solidFill>
              <a:latin typeface="Montserrat"/>
              <a:ea typeface="Montserrat"/>
              <a:cs typeface="Montserrat"/>
              <a:sym typeface="Montserrat"/>
            </a:endParaRPr>
          </a:p>
        </p:txBody>
      </p:sp>
      <p:sp>
        <p:nvSpPr>
          <p:cNvPr id="132" name="Google Shape;132;p17"/>
          <p:cNvSpPr txBox="1"/>
          <p:nvPr/>
        </p:nvSpPr>
        <p:spPr>
          <a:xfrm>
            <a:off x="4204077" y="4091972"/>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06</a:t>
            </a:r>
            <a:endParaRPr sz="10100">
              <a:solidFill>
                <a:srgbClr val="FFFFFF"/>
              </a:solidFill>
              <a:latin typeface="Lora"/>
              <a:ea typeface="Lora"/>
              <a:cs typeface="Lora"/>
              <a:sym typeface="Lora"/>
            </a:endParaRPr>
          </a:p>
        </p:txBody>
      </p:sp>
      <p:sp>
        <p:nvSpPr>
          <p:cNvPr id="133" name="Google Shape;133;p17"/>
          <p:cNvSpPr txBox="1"/>
          <p:nvPr/>
        </p:nvSpPr>
        <p:spPr>
          <a:xfrm>
            <a:off x="3713424" y="4703200"/>
            <a:ext cx="334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SCHEDULING &amp; FEEDBACK</a:t>
            </a:r>
            <a:endParaRPr sz="1800">
              <a:solidFill>
                <a:srgbClr val="1B3A52"/>
              </a:solidFill>
              <a:latin typeface="Montserrat"/>
              <a:ea typeface="Montserrat"/>
              <a:cs typeface="Montserrat"/>
              <a:sym typeface="Montserrat"/>
            </a:endParaRPr>
          </a:p>
        </p:txBody>
      </p:sp>
      <p:sp>
        <p:nvSpPr>
          <p:cNvPr id="134" name="Google Shape;134;p17"/>
          <p:cNvSpPr txBox="1"/>
          <p:nvPr/>
        </p:nvSpPr>
        <p:spPr>
          <a:xfrm>
            <a:off x="4222679" y="5489645"/>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07</a:t>
            </a:r>
            <a:endParaRPr sz="10100">
              <a:solidFill>
                <a:srgbClr val="FFFFFF"/>
              </a:solidFill>
              <a:latin typeface="Lora"/>
              <a:ea typeface="Lora"/>
              <a:cs typeface="Lora"/>
              <a:sym typeface="Lora"/>
            </a:endParaRPr>
          </a:p>
        </p:txBody>
      </p:sp>
      <p:sp>
        <p:nvSpPr>
          <p:cNvPr id="135" name="Google Shape;135;p17"/>
          <p:cNvSpPr txBox="1"/>
          <p:nvPr/>
        </p:nvSpPr>
        <p:spPr>
          <a:xfrm>
            <a:off x="3676190" y="6133716"/>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OPEN HOUSES</a:t>
            </a:r>
            <a:endParaRPr sz="1800">
              <a:solidFill>
                <a:srgbClr val="1B3A52"/>
              </a:solidFill>
              <a:latin typeface="Montserrat"/>
              <a:ea typeface="Montserrat"/>
              <a:cs typeface="Montserrat"/>
              <a:sym typeface="Montserrat"/>
            </a:endParaRPr>
          </a:p>
        </p:txBody>
      </p:sp>
      <p:sp>
        <p:nvSpPr>
          <p:cNvPr id="136" name="Google Shape;136;p17"/>
          <p:cNvSpPr txBox="1"/>
          <p:nvPr/>
        </p:nvSpPr>
        <p:spPr>
          <a:xfrm>
            <a:off x="4241282" y="6897760"/>
            <a:ext cx="2048100" cy="173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100">
                <a:solidFill>
                  <a:srgbClr val="FFFFFF"/>
                </a:solidFill>
                <a:latin typeface="Lora"/>
                <a:ea typeface="Lora"/>
                <a:cs typeface="Lora"/>
                <a:sym typeface="Lora"/>
              </a:rPr>
              <a:t>08</a:t>
            </a:r>
            <a:endParaRPr sz="10100">
              <a:solidFill>
                <a:srgbClr val="FFFFFF"/>
              </a:solidFill>
              <a:latin typeface="Lora"/>
              <a:ea typeface="Lora"/>
              <a:cs typeface="Lora"/>
              <a:sym typeface="Lora"/>
            </a:endParaRPr>
          </a:p>
        </p:txBody>
      </p:sp>
      <p:sp>
        <p:nvSpPr>
          <p:cNvPr id="137" name="Google Shape;137;p17"/>
          <p:cNvSpPr txBox="1"/>
          <p:nvPr/>
        </p:nvSpPr>
        <p:spPr>
          <a:xfrm>
            <a:off x="3713417" y="7536606"/>
            <a:ext cx="3103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1B3A52"/>
                </a:solidFill>
                <a:latin typeface="Montserrat"/>
                <a:ea typeface="Montserrat"/>
                <a:cs typeface="Montserrat"/>
                <a:sym typeface="Montserrat"/>
              </a:rPr>
              <a:t>NEGOTIATION</a:t>
            </a:r>
            <a:endParaRPr sz="1800">
              <a:solidFill>
                <a:srgbClr val="1B3A52"/>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B6E84"/>
        </a:solidFill>
        <a:effectLst/>
      </p:bgPr>
    </p:bg>
    <p:spTree>
      <p:nvGrpSpPr>
        <p:cNvPr id="1" name="Shape 141"/>
        <p:cNvGrpSpPr/>
        <p:nvPr/>
      </p:nvGrpSpPr>
      <p:grpSpPr>
        <a:xfrm>
          <a:off x="0" y="0"/>
          <a:ext cx="0" cy="0"/>
          <a:chOff x="0" y="0"/>
          <a:chExt cx="0" cy="0"/>
        </a:xfrm>
      </p:grpSpPr>
      <p:sp>
        <p:nvSpPr>
          <p:cNvPr id="142" name="Google Shape;142;p18"/>
          <p:cNvSpPr/>
          <p:nvPr/>
        </p:nvSpPr>
        <p:spPr>
          <a:xfrm>
            <a:off x="253050" y="211650"/>
            <a:ext cx="6809100" cy="87207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 name="Google Shape;143;p18"/>
          <p:cNvSpPr/>
          <p:nvPr/>
        </p:nvSpPr>
        <p:spPr>
          <a:xfrm>
            <a:off x="0" y="23100"/>
            <a:ext cx="7315200" cy="191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0" y="23100"/>
            <a:ext cx="7315200" cy="2642400"/>
          </a:xfrm>
          <a:prstGeom prst="rect">
            <a:avLst/>
          </a:prstGeom>
          <a:solidFill>
            <a:srgbClr val="1B3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B3A52"/>
              </a:solidFill>
            </a:endParaRPr>
          </a:p>
        </p:txBody>
      </p:sp>
      <p:sp>
        <p:nvSpPr>
          <p:cNvPr id="145" name="Google Shape;145;p18"/>
          <p:cNvSpPr txBox="1"/>
          <p:nvPr/>
        </p:nvSpPr>
        <p:spPr>
          <a:xfrm>
            <a:off x="124662" y="246025"/>
            <a:ext cx="2177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chemeClr val="lt1"/>
                </a:solidFill>
                <a:latin typeface="Lora"/>
                <a:ea typeface="Lora"/>
                <a:cs typeface="Lora"/>
                <a:sym typeface="Lora"/>
              </a:rPr>
              <a:t>01</a:t>
            </a:r>
            <a:endParaRPr sz="12500">
              <a:solidFill>
                <a:schemeClr val="lt1"/>
              </a:solidFill>
              <a:latin typeface="Lora"/>
              <a:ea typeface="Lora"/>
              <a:cs typeface="Lora"/>
              <a:sym typeface="Lora"/>
            </a:endParaRPr>
          </a:p>
        </p:txBody>
      </p:sp>
      <p:sp>
        <p:nvSpPr>
          <p:cNvPr id="146" name="Google Shape;146;p18"/>
          <p:cNvSpPr txBox="1"/>
          <p:nvPr/>
        </p:nvSpPr>
        <p:spPr>
          <a:xfrm>
            <a:off x="2301755" y="723325"/>
            <a:ext cx="3195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Lora"/>
                <a:ea typeface="Lora"/>
                <a:cs typeface="Lora"/>
                <a:sym typeface="Lora"/>
              </a:rPr>
              <a:t>PROFESSIONAL PHOTOGRAPHY</a:t>
            </a:r>
            <a:endParaRPr sz="3000">
              <a:solidFill>
                <a:schemeClr val="lt1"/>
              </a:solidFill>
              <a:latin typeface="Lora"/>
              <a:ea typeface="Lora"/>
              <a:cs typeface="Lora"/>
              <a:sym typeface="Lora"/>
            </a:endParaRPr>
          </a:p>
        </p:txBody>
      </p:sp>
      <p:sp>
        <p:nvSpPr>
          <p:cNvPr id="147" name="Google Shape;147;p18"/>
          <p:cNvSpPr txBox="1"/>
          <p:nvPr/>
        </p:nvSpPr>
        <p:spPr>
          <a:xfrm>
            <a:off x="463275" y="5613375"/>
            <a:ext cx="3435300" cy="287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lt1"/>
                </a:solidFill>
                <a:latin typeface="Montserrat"/>
                <a:ea typeface="Montserrat"/>
                <a:cs typeface="Montserrat"/>
                <a:sym typeface="Montserrat"/>
              </a:rPr>
              <a:t>First impressions are everything when it comes to real estate and in today’s era, those first impressions usually start online. We’ll have first-class photos taken of your home to create a real estate listing that stands out from the competition. The result? A lasting impression on potential buyers, and a listing that will generate more leads for your open house.</a:t>
            </a:r>
            <a:endParaRPr>
              <a:solidFill>
                <a:schemeClr val="lt1"/>
              </a:solidFill>
              <a:latin typeface="Montserrat"/>
              <a:ea typeface="Montserrat"/>
              <a:cs typeface="Montserrat"/>
              <a:sym typeface="Montserrat"/>
            </a:endParaRPr>
          </a:p>
        </p:txBody>
      </p:sp>
      <p:sp>
        <p:nvSpPr>
          <p:cNvPr id="148" name="Google Shape;148;p18"/>
          <p:cNvSpPr/>
          <p:nvPr/>
        </p:nvSpPr>
        <p:spPr>
          <a:xfrm>
            <a:off x="4169650" y="5884725"/>
            <a:ext cx="2472900" cy="2335500"/>
          </a:xfrm>
          <a:prstGeom prst="rect">
            <a:avLst/>
          </a:prstGeom>
          <a:solidFill>
            <a:srgbClr val="1B3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8"/>
          <p:cNvSpPr txBox="1"/>
          <p:nvPr/>
        </p:nvSpPr>
        <p:spPr>
          <a:xfrm>
            <a:off x="4442350" y="7151025"/>
            <a:ext cx="1927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lt1"/>
                </a:solidFill>
                <a:latin typeface="Montserrat"/>
                <a:ea typeface="Montserrat"/>
                <a:cs typeface="Montserrat"/>
                <a:sym typeface="Montserrat"/>
              </a:rPr>
              <a:t>of home buyers start their home search online.</a:t>
            </a:r>
            <a:endParaRPr>
              <a:solidFill>
                <a:schemeClr val="lt1"/>
              </a:solidFill>
              <a:latin typeface="Montserrat"/>
              <a:ea typeface="Montserrat"/>
              <a:cs typeface="Montserrat"/>
              <a:sym typeface="Montserrat"/>
            </a:endParaRPr>
          </a:p>
        </p:txBody>
      </p:sp>
      <p:sp>
        <p:nvSpPr>
          <p:cNvPr id="150" name="Google Shape;150;p18"/>
          <p:cNvSpPr txBox="1"/>
          <p:nvPr/>
        </p:nvSpPr>
        <p:spPr>
          <a:xfrm>
            <a:off x="4442350" y="5981925"/>
            <a:ext cx="2177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500">
                <a:solidFill>
                  <a:schemeClr val="lt1"/>
                </a:solidFill>
                <a:latin typeface="Lora"/>
                <a:ea typeface="Lora"/>
                <a:cs typeface="Lora"/>
                <a:sym typeface="Lora"/>
              </a:rPr>
              <a:t>96%</a:t>
            </a:r>
            <a:endParaRPr sz="7500">
              <a:solidFill>
                <a:schemeClr val="lt1"/>
              </a:solidFill>
              <a:latin typeface="Lora"/>
              <a:ea typeface="Lora"/>
              <a:cs typeface="Lora"/>
              <a:sym typeface="Lora"/>
            </a:endParaRPr>
          </a:p>
        </p:txBody>
      </p:sp>
      <p:pic>
        <p:nvPicPr>
          <p:cNvPr id="151" name="Google Shape;151;p18"/>
          <p:cNvPicPr preferRelativeResize="0"/>
          <p:nvPr/>
        </p:nvPicPr>
        <p:blipFill rotWithShape="1">
          <a:blip r:embed="rId3">
            <a:alphaModFix/>
          </a:blip>
          <a:srcRect t="14703" b="14710"/>
          <a:stretch/>
        </p:blipFill>
        <p:spPr>
          <a:xfrm>
            <a:off x="0" y="2401988"/>
            <a:ext cx="7315200" cy="27431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9"/>
          <p:cNvPicPr preferRelativeResize="0"/>
          <p:nvPr/>
        </p:nvPicPr>
        <p:blipFill rotWithShape="1">
          <a:blip r:embed="rId3">
            <a:alphaModFix/>
          </a:blip>
          <a:srcRect t="9" b="9"/>
          <a:stretch/>
        </p:blipFill>
        <p:spPr>
          <a:xfrm>
            <a:off x="1166312" y="-26850"/>
            <a:ext cx="6132512" cy="9199452"/>
          </a:xfrm>
          <a:prstGeom prst="rect">
            <a:avLst/>
          </a:prstGeom>
          <a:noFill/>
          <a:ln>
            <a:noFill/>
          </a:ln>
        </p:spPr>
      </p:pic>
      <p:sp>
        <p:nvSpPr>
          <p:cNvPr id="157" name="Google Shape;157;p19"/>
          <p:cNvSpPr/>
          <p:nvPr/>
        </p:nvSpPr>
        <p:spPr>
          <a:xfrm>
            <a:off x="0" y="-26850"/>
            <a:ext cx="3847500" cy="91995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B3A52"/>
              </a:solidFill>
            </a:endParaRPr>
          </a:p>
        </p:txBody>
      </p:sp>
      <p:sp>
        <p:nvSpPr>
          <p:cNvPr id="158" name="Google Shape;158;p19"/>
          <p:cNvSpPr/>
          <p:nvPr/>
        </p:nvSpPr>
        <p:spPr>
          <a:xfrm>
            <a:off x="263275" y="231000"/>
            <a:ext cx="3340200" cy="86820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59" name="Google Shape;159;p19"/>
          <p:cNvSpPr txBox="1"/>
          <p:nvPr/>
        </p:nvSpPr>
        <p:spPr>
          <a:xfrm>
            <a:off x="355499" y="173625"/>
            <a:ext cx="2177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chemeClr val="lt1"/>
                </a:solidFill>
                <a:latin typeface="Lora"/>
                <a:ea typeface="Lora"/>
                <a:cs typeface="Lora"/>
                <a:sym typeface="Lora"/>
              </a:rPr>
              <a:t>02</a:t>
            </a:r>
            <a:endParaRPr sz="12500">
              <a:solidFill>
                <a:schemeClr val="lt1"/>
              </a:solidFill>
              <a:latin typeface="Lora"/>
              <a:ea typeface="Lora"/>
              <a:cs typeface="Lora"/>
              <a:sym typeface="Lora"/>
            </a:endParaRPr>
          </a:p>
        </p:txBody>
      </p:sp>
      <p:sp>
        <p:nvSpPr>
          <p:cNvPr id="160" name="Google Shape;160;p19"/>
          <p:cNvSpPr txBox="1"/>
          <p:nvPr/>
        </p:nvSpPr>
        <p:spPr>
          <a:xfrm>
            <a:off x="513775" y="1953400"/>
            <a:ext cx="3476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Lora"/>
                <a:ea typeface="Lora"/>
                <a:cs typeface="Lora"/>
                <a:sym typeface="Lora"/>
              </a:rPr>
              <a:t>MARKET</a:t>
            </a:r>
            <a:endParaRPr sz="3000">
              <a:solidFill>
                <a:schemeClr val="lt1"/>
              </a:solidFill>
              <a:latin typeface="Lora"/>
              <a:ea typeface="Lora"/>
              <a:cs typeface="Lora"/>
              <a:sym typeface="Lora"/>
            </a:endParaRPr>
          </a:p>
          <a:p>
            <a:pPr marL="0" lvl="0" indent="0" algn="l" rtl="0">
              <a:spcBef>
                <a:spcPts val="0"/>
              </a:spcBef>
              <a:spcAft>
                <a:spcPts val="0"/>
              </a:spcAft>
              <a:buNone/>
            </a:pPr>
            <a:r>
              <a:rPr lang="en" sz="3000">
                <a:solidFill>
                  <a:schemeClr val="lt1"/>
                </a:solidFill>
                <a:latin typeface="Lora"/>
                <a:ea typeface="Lora"/>
                <a:cs typeface="Lora"/>
                <a:sym typeface="Lora"/>
              </a:rPr>
              <a:t>ANALYSIS</a:t>
            </a:r>
            <a:endParaRPr sz="3000">
              <a:solidFill>
                <a:schemeClr val="lt1"/>
              </a:solidFill>
              <a:latin typeface="Lora"/>
              <a:ea typeface="Lora"/>
              <a:cs typeface="Lora"/>
              <a:sym typeface="Lora"/>
            </a:endParaRPr>
          </a:p>
        </p:txBody>
      </p:sp>
      <p:sp>
        <p:nvSpPr>
          <p:cNvPr id="161" name="Google Shape;161;p19"/>
          <p:cNvSpPr txBox="1"/>
          <p:nvPr/>
        </p:nvSpPr>
        <p:spPr>
          <a:xfrm>
            <a:off x="569125" y="6116475"/>
            <a:ext cx="2686800" cy="253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lt1"/>
                </a:solidFill>
                <a:latin typeface="Montserrat"/>
                <a:ea typeface="Montserrat"/>
                <a:cs typeface="Montserrat"/>
                <a:sym typeface="Montserrat"/>
              </a:rPr>
              <a:t>A CMA is a detailed report on homes recently sold in your area, which includes information such as home size, age, condition, location, price, and other factors that can help you set the most realistic price for your home.</a:t>
            </a:r>
            <a:endParaRPr sz="1500">
              <a:solidFill>
                <a:schemeClr val="lt1"/>
              </a:solidFill>
              <a:latin typeface="Montserrat"/>
              <a:ea typeface="Montserrat"/>
              <a:cs typeface="Montserrat"/>
              <a:sym typeface="Montserrat"/>
            </a:endParaRPr>
          </a:p>
        </p:txBody>
      </p:sp>
      <p:sp>
        <p:nvSpPr>
          <p:cNvPr id="162" name="Google Shape;162;p19"/>
          <p:cNvSpPr txBox="1"/>
          <p:nvPr/>
        </p:nvSpPr>
        <p:spPr>
          <a:xfrm>
            <a:off x="569125" y="3312838"/>
            <a:ext cx="2765100" cy="20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lt1"/>
                </a:solidFill>
                <a:latin typeface="Montserrat"/>
                <a:ea typeface="Montserrat"/>
                <a:cs typeface="Montserrat"/>
                <a:sym typeface="Montserrat"/>
              </a:rPr>
              <a:t>One of the most important tasks to complete before selling your home is to establish a competitive price. This is done by running a comparative market analysis (CMA).</a:t>
            </a:r>
            <a:endParaRPr sz="1500">
              <a:solidFill>
                <a:schemeClr val="lt1"/>
              </a:solidFill>
              <a:latin typeface="Montserrat"/>
              <a:ea typeface="Montserrat"/>
              <a:cs typeface="Montserrat"/>
              <a:sym typeface="Montserrat"/>
            </a:endParaRPr>
          </a:p>
        </p:txBody>
      </p:sp>
      <p:sp>
        <p:nvSpPr>
          <p:cNvPr id="163" name="Google Shape;163;p19"/>
          <p:cNvSpPr txBox="1"/>
          <p:nvPr/>
        </p:nvSpPr>
        <p:spPr>
          <a:xfrm>
            <a:off x="513775" y="5395500"/>
            <a:ext cx="31125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latin typeface="Lora"/>
                <a:ea typeface="Lora"/>
                <a:cs typeface="Lora"/>
                <a:sym typeface="Lora"/>
              </a:rPr>
              <a:t>What is a CMA?</a:t>
            </a:r>
            <a:endParaRPr sz="2900">
              <a:solidFill>
                <a:schemeClr val="lt1"/>
              </a:solidFill>
              <a:latin typeface="Lora"/>
              <a:ea typeface="Lora"/>
              <a:cs typeface="Lora"/>
              <a:sym typeface="Lora"/>
            </a:endParaRPr>
          </a:p>
        </p:txBody>
      </p:sp>
      <p:cxnSp>
        <p:nvCxnSpPr>
          <p:cNvPr id="164" name="Google Shape;164;p19"/>
          <p:cNvCxnSpPr/>
          <p:nvPr/>
        </p:nvCxnSpPr>
        <p:spPr>
          <a:xfrm rot="10800000" flipH="1">
            <a:off x="635400" y="3148750"/>
            <a:ext cx="889500" cy="51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D5DC"/>
        </a:solidFill>
        <a:effectLst/>
      </p:bgPr>
    </p:bg>
    <p:spTree>
      <p:nvGrpSpPr>
        <p:cNvPr id="1" name="Shape 168"/>
        <p:cNvGrpSpPr/>
        <p:nvPr/>
      </p:nvGrpSpPr>
      <p:grpSpPr>
        <a:xfrm>
          <a:off x="0" y="0"/>
          <a:ext cx="0" cy="0"/>
          <a:chOff x="0" y="0"/>
          <a:chExt cx="0" cy="0"/>
        </a:xfrm>
      </p:grpSpPr>
      <p:sp>
        <p:nvSpPr>
          <p:cNvPr id="169" name="Google Shape;169;p20"/>
          <p:cNvSpPr/>
          <p:nvPr/>
        </p:nvSpPr>
        <p:spPr>
          <a:xfrm>
            <a:off x="139950" y="6683500"/>
            <a:ext cx="7035300" cy="1877700"/>
          </a:xfrm>
          <a:prstGeom prst="rect">
            <a:avLst/>
          </a:prstGeom>
          <a:solidFill>
            <a:srgbClr val="1B3A5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0" name="Google Shape;170;p20"/>
          <p:cNvSpPr/>
          <p:nvPr/>
        </p:nvSpPr>
        <p:spPr>
          <a:xfrm>
            <a:off x="364200" y="6832075"/>
            <a:ext cx="6670800" cy="15525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1" name="Google Shape;171;p20"/>
          <p:cNvSpPr txBox="1"/>
          <p:nvPr/>
        </p:nvSpPr>
        <p:spPr>
          <a:xfrm>
            <a:off x="790824" y="106325"/>
            <a:ext cx="2177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rgbClr val="1B3A52"/>
                </a:solidFill>
                <a:latin typeface="Lora"/>
                <a:ea typeface="Lora"/>
                <a:cs typeface="Lora"/>
                <a:sym typeface="Lora"/>
              </a:rPr>
              <a:t>03</a:t>
            </a:r>
            <a:endParaRPr sz="12500">
              <a:solidFill>
                <a:srgbClr val="1B3A52"/>
              </a:solidFill>
              <a:latin typeface="Lora"/>
              <a:ea typeface="Lora"/>
              <a:cs typeface="Lora"/>
              <a:sym typeface="Lora"/>
            </a:endParaRPr>
          </a:p>
        </p:txBody>
      </p:sp>
      <p:sp>
        <p:nvSpPr>
          <p:cNvPr id="172" name="Google Shape;172;p20"/>
          <p:cNvSpPr txBox="1"/>
          <p:nvPr/>
        </p:nvSpPr>
        <p:spPr>
          <a:xfrm>
            <a:off x="2967925" y="583625"/>
            <a:ext cx="3897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1B3A52"/>
                </a:solidFill>
                <a:latin typeface="Lora"/>
                <a:ea typeface="Lora"/>
                <a:cs typeface="Lora"/>
                <a:sym typeface="Lora"/>
              </a:rPr>
              <a:t>LISTING </a:t>
            </a:r>
            <a:endParaRPr sz="3000">
              <a:solidFill>
                <a:srgbClr val="1B3A52"/>
              </a:solidFill>
              <a:latin typeface="Lora"/>
              <a:ea typeface="Lora"/>
              <a:cs typeface="Lora"/>
              <a:sym typeface="Lora"/>
            </a:endParaRPr>
          </a:p>
          <a:p>
            <a:pPr marL="0" lvl="0" indent="0" algn="l" rtl="0">
              <a:spcBef>
                <a:spcPts val="0"/>
              </a:spcBef>
              <a:spcAft>
                <a:spcPts val="0"/>
              </a:spcAft>
              <a:buNone/>
            </a:pPr>
            <a:r>
              <a:rPr lang="en" sz="3000">
                <a:solidFill>
                  <a:srgbClr val="1B3A52"/>
                </a:solidFill>
                <a:latin typeface="Lora"/>
                <a:ea typeface="Lora"/>
                <a:cs typeface="Lora"/>
                <a:sym typeface="Lora"/>
              </a:rPr>
              <a:t>SYNDICATION</a:t>
            </a:r>
            <a:endParaRPr sz="3000">
              <a:solidFill>
                <a:srgbClr val="1B3A52"/>
              </a:solidFill>
              <a:latin typeface="Lora"/>
              <a:ea typeface="Lora"/>
              <a:cs typeface="Lora"/>
              <a:sym typeface="Lora"/>
            </a:endParaRPr>
          </a:p>
        </p:txBody>
      </p:sp>
      <p:sp>
        <p:nvSpPr>
          <p:cNvPr id="173" name="Google Shape;173;p20"/>
          <p:cNvSpPr txBox="1"/>
          <p:nvPr/>
        </p:nvSpPr>
        <p:spPr>
          <a:xfrm>
            <a:off x="364200" y="7262825"/>
            <a:ext cx="20199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Zillow.com</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Homes.com</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Realtor.com</a:t>
            </a:r>
            <a:endParaRPr>
              <a:solidFill>
                <a:schemeClr val="lt1"/>
              </a:solidFill>
              <a:latin typeface="Montserrat"/>
              <a:ea typeface="Montserrat"/>
              <a:cs typeface="Montserrat"/>
              <a:sym typeface="Montserrat"/>
            </a:endParaRPr>
          </a:p>
        </p:txBody>
      </p:sp>
      <p:sp>
        <p:nvSpPr>
          <p:cNvPr id="174" name="Google Shape;174;p20"/>
          <p:cNvSpPr txBox="1"/>
          <p:nvPr/>
        </p:nvSpPr>
        <p:spPr>
          <a:xfrm>
            <a:off x="2321400" y="7262825"/>
            <a:ext cx="23442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HomeSeekers.com</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Vast</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Realtytrac</a:t>
            </a:r>
            <a:endParaRPr>
              <a:solidFill>
                <a:schemeClr val="lt1"/>
              </a:solidFill>
              <a:latin typeface="Montserrat"/>
              <a:ea typeface="Montserrat"/>
              <a:cs typeface="Montserrat"/>
              <a:sym typeface="Montserrat"/>
            </a:endParaRPr>
          </a:p>
        </p:txBody>
      </p:sp>
      <p:sp>
        <p:nvSpPr>
          <p:cNvPr id="175" name="Google Shape;175;p20"/>
          <p:cNvSpPr txBox="1"/>
          <p:nvPr/>
        </p:nvSpPr>
        <p:spPr>
          <a:xfrm>
            <a:off x="4728275" y="7262825"/>
            <a:ext cx="2222700" cy="895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Homepath</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Apartments.com</a:t>
            </a:r>
            <a:endParaRPr>
              <a:solidFill>
                <a:schemeClr val="lt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Homes &amp; Land</a:t>
            </a:r>
            <a:endParaRPr>
              <a:solidFill>
                <a:schemeClr val="lt1"/>
              </a:solidFill>
              <a:latin typeface="Montserrat"/>
              <a:ea typeface="Montserrat"/>
              <a:cs typeface="Montserrat"/>
              <a:sym typeface="Montserrat"/>
            </a:endParaRPr>
          </a:p>
        </p:txBody>
      </p:sp>
      <p:sp>
        <p:nvSpPr>
          <p:cNvPr id="176" name="Google Shape;176;p20"/>
          <p:cNvSpPr txBox="1"/>
          <p:nvPr/>
        </p:nvSpPr>
        <p:spPr>
          <a:xfrm>
            <a:off x="451975" y="2334025"/>
            <a:ext cx="2985900" cy="20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rgbClr val="1B3A52"/>
                </a:solidFill>
                <a:latin typeface="Montserrat"/>
                <a:ea typeface="Montserrat"/>
                <a:cs typeface="Montserrat"/>
                <a:sym typeface="Montserrat"/>
              </a:rPr>
              <a:t>Listing syndication is a process in which your listing is marketed on multiple real estate platforms to increase your home’s exposure and reduce the amount of time it takes to sell.</a:t>
            </a:r>
            <a:endParaRPr sz="1500">
              <a:solidFill>
                <a:srgbClr val="1B3A52"/>
              </a:solidFill>
              <a:latin typeface="Montserrat"/>
              <a:ea typeface="Montserrat"/>
              <a:cs typeface="Montserrat"/>
              <a:sym typeface="Montserrat"/>
            </a:endParaRPr>
          </a:p>
        </p:txBody>
      </p:sp>
      <p:pic>
        <p:nvPicPr>
          <p:cNvPr id="177" name="Google Shape;177;p20"/>
          <p:cNvPicPr preferRelativeResize="0"/>
          <p:nvPr/>
        </p:nvPicPr>
        <p:blipFill rotWithShape="1">
          <a:blip r:embed="rId3">
            <a:alphaModFix/>
          </a:blip>
          <a:srcRect/>
          <a:stretch/>
        </p:blipFill>
        <p:spPr>
          <a:xfrm rot="240000">
            <a:off x="3034350" y="1977800"/>
            <a:ext cx="4440328" cy="4440328"/>
          </a:xfrm>
          <a:prstGeom prst="rect">
            <a:avLst/>
          </a:prstGeom>
          <a:noFill/>
          <a:ln>
            <a:noFill/>
          </a:ln>
        </p:spPr>
      </p:pic>
      <p:sp>
        <p:nvSpPr>
          <p:cNvPr id="178" name="Google Shape;178;p20"/>
          <p:cNvSpPr/>
          <p:nvPr/>
        </p:nvSpPr>
        <p:spPr>
          <a:xfrm>
            <a:off x="1562850" y="6326550"/>
            <a:ext cx="4189500" cy="7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0"/>
          <p:cNvSpPr txBox="1"/>
          <p:nvPr/>
        </p:nvSpPr>
        <p:spPr>
          <a:xfrm>
            <a:off x="528300" y="6313938"/>
            <a:ext cx="6258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1B3A52"/>
                </a:solidFill>
                <a:latin typeface="Lora"/>
                <a:ea typeface="Lora"/>
                <a:cs typeface="Lora"/>
                <a:sym typeface="Lora"/>
              </a:rPr>
              <a:t>VARIOUS POTENTIAL </a:t>
            </a:r>
            <a:endParaRPr sz="1900">
              <a:solidFill>
                <a:srgbClr val="1B3A52"/>
              </a:solidFill>
              <a:latin typeface="Lora"/>
              <a:ea typeface="Lora"/>
              <a:cs typeface="Lora"/>
              <a:sym typeface="Lora"/>
            </a:endParaRPr>
          </a:p>
          <a:p>
            <a:pPr marL="0" lvl="0" indent="0" algn="ctr" rtl="0">
              <a:spcBef>
                <a:spcPts val="0"/>
              </a:spcBef>
              <a:spcAft>
                <a:spcPts val="0"/>
              </a:spcAft>
              <a:buNone/>
            </a:pPr>
            <a:r>
              <a:rPr lang="en" sz="1900">
                <a:solidFill>
                  <a:srgbClr val="1B3A52"/>
                </a:solidFill>
                <a:latin typeface="Lora"/>
                <a:ea typeface="Lora"/>
                <a:cs typeface="Lora"/>
                <a:sym typeface="Lora"/>
              </a:rPr>
              <a:t>SYNDICATION PLATFORMS </a:t>
            </a:r>
            <a:endParaRPr sz="1900">
              <a:solidFill>
                <a:srgbClr val="1B3A52"/>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3D5DC"/>
        </a:solidFill>
        <a:effectLst/>
      </p:bgPr>
    </p:bg>
    <p:spTree>
      <p:nvGrpSpPr>
        <p:cNvPr id="1" name="Shape 183"/>
        <p:cNvGrpSpPr/>
        <p:nvPr/>
      </p:nvGrpSpPr>
      <p:grpSpPr>
        <a:xfrm>
          <a:off x="0" y="0"/>
          <a:ext cx="0" cy="0"/>
          <a:chOff x="0" y="0"/>
          <a:chExt cx="0" cy="0"/>
        </a:xfrm>
      </p:grpSpPr>
      <p:sp>
        <p:nvSpPr>
          <p:cNvPr id="184" name="Google Shape;184;p21"/>
          <p:cNvSpPr/>
          <p:nvPr/>
        </p:nvSpPr>
        <p:spPr>
          <a:xfrm>
            <a:off x="513599" y="400041"/>
            <a:ext cx="6548400" cy="36588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5" name="Google Shape;185;p21"/>
          <p:cNvSpPr/>
          <p:nvPr/>
        </p:nvSpPr>
        <p:spPr>
          <a:xfrm>
            <a:off x="707493" y="588967"/>
            <a:ext cx="6160500" cy="32808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6" name="Google Shape;186;p21"/>
          <p:cNvSpPr/>
          <p:nvPr/>
        </p:nvSpPr>
        <p:spPr>
          <a:xfrm>
            <a:off x="1693000" y="226400"/>
            <a:ext cx="4189500" cy="7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7" name="Google Shape;187;p21"/>
          <p:cNvSpPr txBox="1"/>
          <p:nvPr/>
        </p:nvSpPr>
        <p:spPr>
          <a:xfrm>
            <a:off x="4094350" y="3256225"/>
            <a:ext cx="197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1C1C1C"/>
              </a:solidFill>
              <a:latin typeface="Montserrat"/>
              <a:ea typeface="Montserrat"/>
              <a:cs typeface="Montserrat"/>
              <a:sym typeface="Montserrat"/>
            </a:endParaRPr>
          </a:p>
        </p:txBody>
      </p:sp>
      <p:sp>
        <p:nvSpPr>
          <p:cNvPr id="188" name="Google Shape;188;p21"/>
          <p:cNvSpPr txBox="1"/>
          <p:nvPr/>
        </p:nvSpPr>
        <p:spPr>
          <a:xfrm>
            <a:off x="919900" y="951825"/>
            <a:ext cx="57375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Montserrat"/>
                <a:ea typeface="Montserrat"/>
                <a:cs typeface="Montserrat"/>
                <a:sym typeface="Montserrat"/>
              </a:rPr>
              <a:t>While we follow traditional marketing protocols, we’ll also implement the latest social media strategies to ensure your home receives maximum exposure. A modern strategy combined with striking images and videos of your listing guarantees that your home will stay ahead of the competition.</a:t>
            </a:r>
            <a:endParaRPr>
              <a:solidFill>
                <a:schemeClr val="lt1"/>
              </a:solidFill>
              <a:latin typeface="Montserrat"/>
              <a:ea typeface="Montserrat"/>
              <a:cs typeface="Montserrat"/>
              <a:sym typeface="Montserrat"/>
            </a:endParaRPr>
          </a:p>
          <a:p>
            <a:pPr marL="0" lvl="0" indent="0" algn="l" rtl="0">
              <a:spcBef>
                <a:spcPts val="0"/>
              </a:spcBef>
              <a:spcAft>
                <a:spcPts val="0"/>
              </a:spcAft>
              <a:buNone/>
            </a:pPr>
            <a:endParaRPr>
              <a:solidFill>
                <a:schemeClr val="lt1"/>
              </a:solidFill>
              <a:latin typeface="Montserrat"/>
              <a:ea typeface="Montserrat"/>
              <a:cs typeface="Montserrat"/>
              <a:sym typeface="Montserrat"/>
            </a:endParaRPr>
          </a:p>
          <a:p>
            <a:pPr marL="457200" lvl="0" indent="-317500" algn="l" rtl="0">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Ad campaigns</a:t>
            </a:r>
            <a:endParaRPr>
              <a:solidFill>
                <a:schemeClr val="lt1"/>
              </a:solidFill>
              <a:latin typeface="Montserrat"/>
              <a:ea typeface="Montserrat"/>
              <a:cs typeface="Montserrat"/>
              <a:sym typeface="Montserrat"/>
            </a:endParaRPr>
          </a:p>
          <a:p>
            <a:pPr marL="457200" lvl="0" indent="-317500" algn="l" rtl="0">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Social media shares</a:t>
            </a:r>
            <a:endParaRPr>
              <a:solidFill>
                <a:schemeClr val="lt1"/>
              </a:solidFill>
              <a:latin typeface="Montserrat"/>
              <a:ea typeface="Montserrat"/>
              <a:cs typeface="Montserrat"/>
              <a:sym typeface="Montserrat"/>
            </a:endParaRPr>
          </a:p>
          <a:p>
            <a:pPr marL="457200" lvl="0" indent="-317500" algn="l" rtl="0">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Strategic and timely posts</a:t>
            </a:r>
            <a:endParaRPr>
              <a:solidFill>
                <a:schemeClr val="lt1"/>
              </a:solidFill>
              <a:latin typeface="Montserrat"/>
              <a:ea typeface="Montserrat"/>
              <a:cs typeface="Montserrat"/>
              <a:sym typeface="Montserrat"/>
            </a:endParaRPr>
          </a:p>
          <a:p>
            <a:pPr marL="457200" lvl="0" indent="-317500" algn="l" rtl="0">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Listing videos</a:t>
            </a:r>
            <a:endParaRPr>
              <a:solidFill>
                <a:schemeClr val="lt1"/>
              </a:solidFill>
              <a:latin typeface="Montserrat"/>
              <a:ea typeface="Montserrat"/>
              <a:cs typeface="Montserrat"/>
              <a:sym typeface="Montserrat"/>
            </a:endParaRPr>
          </a:p>
          <a:p>
            <a:pPr marL="457200" lvl="0" indent="-317500" algn="l" rtl="0">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Blog posts</a:t>
            </a:r>
            <a:endParaRPr>
              <a:solidFill>
                <a:schemeClr val="lt1"/>
              </a:solidFill>
              <a:latin typeface="Montserrat"/>
              <a:ea typeface="Montserrat"/>
              <a:cs typeface="Montserrat"/>
              <a:sym typeface="Montserrat"/>
            </a:endParaRPr>
          </a:p>
        </p:txBody>
      </p:sp>
      <p:sp>
        <p:nvSpPr>
          <p:cNvPr id="189" name="Google Shape;189;p21"/>
          <p:cNvSpPr/>
          <p:nvPr/>
        </p:nvSpPr>
        <p:spPr>
          <a:xfrm>
            <a:off x="4288475" y="6219900"/>
            <a:ext cx="3026700" cy="2924100"/>
          </a:xfrm>
          <a:prstGeom prst="rect">
            <a:avLst/>
          </a:prstGeom>
          <a:solidFill>
            <a:srgbClr val="294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F2EA"/>
              </a:solidFill>
            </a:endParaRPr>
          </a:p>
        </p:txBody>
      </p:sp>
      <p:sp>
        <p:nvSpPr>
          <p:cNvPr id="190" name="Google Shape;190;p21"/>
          <p:cNvSpPr/>
          <p:nvPr/>
        </p:nvSpPr>
        <p:spPr>
          <a:xfrm>
            <a:off x="4529525" y="6481950"/>
            <a:ext cx="2544600" cy="24000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1" name="Google Shape;191;p21"/>
          <p:cNvSpPr txBox="1"/>
          <p:nvPr/>
        </p:nvSpPr>
        <p:spPr>
          <a:xfrm>
            <a:off x="4713274" y="6602250"/>
            <a:ext cx="2177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chemeClr val="lt1"/>
                </a:solidFill>
                <a:latin typeface="Lora"/>
                <a:ea typeface="Lora"/>
                <a:cs typeface="Lora"/>
                <a:sym typeface="Lora"/>
              </a:rPr>
              <a:t>04</a:t>
            </a:r>
            <a:endParaRPr sz="12500">
              <a:solidFill>
                <a:schemeClr val="lt1"/>
              </a:solidFill>
              <a:latin typeface="Lora"/>
              <a:ea typeface="Lora"/>
              <a:cs typeface="Lora"/>
              <a:sym typeface="Lora"/>
            </a:endParaRPr>
          </a:p>
        </p:txBody>
      </p:sp>
      <p:sp>
        <p:nvSpPr>
          <p:cNvPr id="192" name="Google Shape;192;p21"/>
          <p:cNvSpPr txBox="1"/>
          <p:nvPr/>
        </p:nvSpPr>
        <p:spPr>
          <a:xfrm>
            <a:off x="1608550" y="344600"/>
            <a:ext cx="4358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rgbClr val="294B63"/>
                </a:solidFill>
                <a:latin typeface="Lora"/>
                <a:ea typeface="Lora"/>
                <a:cs typeface="Lora"/>
                <a:sym typeface="Lora"/>
              </a:rPr>
              <a:t>SOCIAL MEDIA STRATEGY</a:t>
            </a:r>
            <a:endParaRPr sz="2100">
              <a:solidFill>
                <a:srgbClr val="294B63"/>
              </a:solidFill>
              <a:latin typeface="Lora"/>
              <a:ea typeface="Lora"/>
              <a:cs typeface="Lora"/>
              <a:sym typeface="Lora"/>
            </a:endParaRPr>
          </a:p>
        </p:txBody>
      </p:sp>
      <p:pic>
        <p:nvPicPr>
          <p:cNvPr id="193" name="Google Shape;193;p21"/>
          <p:cNvPicPr preferRelativeResize="0"/>
          <p:nvPr/>
        </p:nvPicPr>
        <p:blipFill>
          <a:blip r:embed="rId3">
            <a:alphaModFix/>
          </a:blip>
          <a:stretch>
            <a:fillRect/>
          </a:stretch>
        </p:blipFill>
        <p:spPr>
          <a:xfrm>
            <a:off x="3657600" y="2251275"/>
            <a:ext cx="4096861" cy="4096861"/>
          </a:xfrm>
          <a:prstGeom prst="rect">
            <a:avLst/>
          </a:prstGeom>
          <a:noFill/>
          <a:ln>
            <a:noFill/>
          </a:ln>
        </p:spPr>
      </p:pic>
      <p:pic>
        <p:nvPicPr>
          <p:cNvPr id="194" name="Google Shape;194;p21"/>
          <p:cNvPicPr preferRelativeResize="0"/>
          <p:nvPr/>
        </p:nvPicPr>
        <p:blipFill>
          <a:blip r:embed="rId4">
            <a:alphaModFix/>
          </a:blip>
          <a:stretch>
            <a:fillRect/>
          </a:stretch>
        </p:blipFill>
        <p:spPr>
          <a:xfrm>
            <a:off x="2614124" y="3894688"/>
            <a:ext cx="2086952" cy="2086952"/>
          </a:xfrm>
          <a:prstGeom prst="rect">
            <a:avLst/>
          </a:prstGeom>
          <a:noFill/>
          <a:ln>
            <a:noFill/>
          </a:ln>
        </p:spPr>
      </p:pic>
      <p:pic>
        <p:nvPicPr>
          <p:cNvPr id="195" name="Google Shape;195;p21"/>
          <p:cNvPicPr preferRelativeResize="0"/>
          <p:nvPr/>
        </p:nvPicPr>
        <p:blipFill>
          <a:blip r:embed="rId5">
            <a:alphaModFix/>
          </a:blip>
          <a:stretch>
            <a:fillRect/>
          </a:stretch>
        </p:blipFill>
        <p:spPr>
          <a:xfrm>
            <a:off x="497883" y="6837479"/>
            <a:ext cx="1561442" cy="1561445"/>
          </a:xfrm>
          <a:prstGeom prst="rect">
            <a:avLst/>
          </a:prstGeom>
          <a:noFill/>
          <a:ln>
            <a:noFill/>
          </a:ln>
        </p:spPr>
      </p:pic>
      <p:pic>
        <p:nvPicPr>
          <p:cNvPr id="196" name="Google Shape;196;p21"/>
          <p:cNvPicPr preferRelativeResize="0"/>
          <p:nvPr/>
        </p:nvPicPr>
        <p:blipFill>
          <a:blip r:embed="rId6">
            <a:alphaModFix/>
          </a:blip>
          <a:stretch>
            <a:fillRect/>
          </a:stretch>
        </p:blipFill>
        <p:spPr>
          <a:xfrm>
            <a:off x="412750" y="5641386"/>
            <a:ext cx="1731704" cy="1731677"/>
          </a:xfrm>
          <a:prstGeom prst="rect">
            <a:avLst/>
          </a:prstGeom>
          <a:noFill/>
          <a:ln>
            <a:noFill/>
          </a:ln>
        </p:spPr>
      </p:pic>
      <p:pic>
        <p:nvPicPr>
          <p:cNvPr id="197" name="Google Shape;197;p21"/>
          <p:cNvPicPr preferRelativeResize="0"/>
          <p:nvPr/>
        </p:nvPicPr>
        <p:blipFill>
          <a:blip r:embed="rId7">
            <a:alphaModFix/>
          </a:blip>
          <a:stretch>
            <a:fillRect/>
          </a:stretch>
        </p:blipFill>
        <p:spPr>
          <a:xfrm>
            <a:off x="689085" y="4740124"/>
            <a:ext cx="1179036" cy="11790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3A52"/>
        </a:solidFill>
        <a:effectLst/>
      </p:bgPr>
    </p:bg>
    <p:spTree>
      <p:nvGrpSpPr>
        <p:cNvPr id="1" name="Shape 201"/>
        <p:cNvGrpSpPr/>
        <p:nvPr/>
      </p:nvGrpSpPr>
      <p:grpSpPr>
        <a:xfrm>
          <a:off x="0" y="0"/>
          <a:ext cx="0" cy="0"/>
          <a:chOff x="0" y="0"/>
          <a:chExt cx="0" cy="0"/>
        </a:xfrm>
      </p:grpSpPr>
      <p:sp>
        <p:nvSpPr>
          <p:cNvPr id="202" name="Google Shape;202;p22"/>
          <p:cNvSpPr/>
          <p:nvPr/>
        </p:nvSpPr>
        <p:spPr>
          <a:xfrm>
            <a:off x="228900" y="3362275"/>
            <a:ext cx="6857400" cy="5060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3" name="Google Shape;203;p22"/>
          <p:cNvSpPr/>
          <p:nvPr/>
        </p:nvSpPr>
        <p:spPr>
          <a:xfrm>
            <a:off x="361350" y="3525300"/>
            <a:ext cx="6592500" cy="478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674100" y="2775686"/>
            <a:ext cx="5967000" cy="169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txBox="1"/>
          <p:nvPr/>
        </p:nvSpPr>
        <p:spPr>
          <a:xfrm>
            <a:off x="437549" y="331500"/>
            <a:ext cx="2177100" cy="210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500">
                <a:solidFill>
                  <a:schemeClr val="lt1"/>
                </a:solidFill>
                <a:latin typeface="Lora"/>
                <a:ea typeface="Lora"/>
                <a:cs typeface="Lora"/>
                <a:sym typeface="Lora"/>
              </a:rPr>
              <a:t>05</a:t>
            </a:r>
            <a:endParaRPr sz="12500">
              <a:solidFill>
                <a:schemeClr val="lt1"/>
              </a:solidFill>
              <a:latin typeface="Lora"/>
              <a:ea typeface="Lora"/>
              <a:cs typeface="Lora"/>
              <a:sym typeface="Lora"/>
            </a:endParaRPr>
          </a:p>
        </p:txBody>
      </p:sp>
      <p:sp>
        <p:nvSpPr>
          <p:cNvPr id="206" name="Google Shape;206;p22"/>
          <p:cNvSpPr txBox="1"/>
          <p:nvPr/>
        </p:nvSpPr>
        <p:spPr>
          <a:xfrm>
            <a:off x="2600275" y="1124250"/>
            <a:ext cx="3021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Lora"/>
                <a:ea typeface="Lora"/>
                <a:cs typeface="Lora"/>
                <a:sym typeface="Lora"/>
              </a:rPr>
              <a:t>Print Marketing</a:t>
            </a:r>
            <a:endParaRPr sz="3000">
              <a:solidFill>
                <a:schemeClr val="lt1"/>
              </a:solidFill>
              <a:latin typeface="Lora"/>
              <a:ea typeface="Lora"/>
              <a:cs typeface="Lora"/>
              <a:sym typeface="Lora"/>
            </a:endParaRPr>
          </a:p>
        </p:txBody>
      </p:sp>
      <p:sp>
        <p:nvSpPr>
          <p:cNvPr id="207" name="Google Shape;207;p22"/>
          <p:cNvSpPr txBox="1"/>
          <p:nvPr/>
        </p:nvSpPr>
        <p:spPr>
          <a:xfrm>
            <a:off x="798437" y="2758750"/>
            <a:ext cx="15246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600">
                <a:solidFill>
                  <a:srgbClr val="1B3A52"/>
                </a:solidFill>
                <a:latin typeface="Lora"/>
                <a:ea typeface="Lora"/>
                <a:cs typeface="Lora"/>
                <a:sym typeface="Lora"/>
              </a:rPr>
              <a:t>01</a:t>
            </a:r>
            <a:endParaRPr sz="7600">
              <a:solidFill>
                <a:srgbClr val="1B3A52"/>
              </a:solidFill>
              <a:latin typeface="Lora"/>
              <a:ea typeface="Lora"/>
              <a:cs typeface="Lora"/>
              <a:sym typeface="Lora"/>
            </a:endParaRPr>
          </a:p>
        </p:txBody>
      </p:sp>
      <p:sp>
        <p:nvSpPr>
          <p:cNvPr id="208" name="Google Shape;208;p22"/>
          <p:cNvSpPr txBox="1"/>
          <p:nvPr/>
        </p:nvSpPr>
        <p:spPr>
          <a:xfrm>
            <a:off x="2946887" y="2758750"/>
            <a:ext cx="15246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600">
                <a:solidFill>
                  <a:srgbClr val="1B3A52"/>
                </a:solidFill>
                <a:latin typeface="Lora"/>
                <a:ea typeface="Lora"/>
                <a:cs typeface="Lora"/>
                <a:sym typeface="Lora"/>
              </a:rPr>
              <a:t>02</a:t>
            </a:r>
            <a:endParaRPr sz="7600">
              <a:solidFill>
                <a:srgbClr val="1B3A52"/>
              </a:solidFill>
              <a:latin typeface="Lora"/>
              <a:ea typeface="Lora"/>
              <a:cs typeface="Lora"/>
              <a:sym typeface="Lora"/>
            </a:endParaRPr>
          </a:p>
        </p:txBody>
      </p:sp>
      <p:sp>
        <p:nvSpPr>
          <p:cNvPr id="209" name="Google Shape;209;p22"/>
          <p:cNvSpPr txBox="1"/>
          <p:nvPr/>
        </p:nvSpPr>
        <p:spPr>
          <a:xfrm>
            <a:off x="4992187" y="2758750"/>
            <a:ext cx="15246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600">
                <a:solidFill>
                  <a:srgbClr val="1B3A52"/>
                </a:solidFill>
                <a:latin typeface="Lora"/>
                <a:ea typeface="Lora"/>
                <a:cs typeface="Lora"/>
                <a:sym typeface="Lora"/>
              </a:rPr>
              <a:t>03</a:t>
            </a:r>
            <a:endParaRPr sz="7600">
              <a:solidFill>
                <a:srgbClr val="1B3A52"/>
              </a:solidFill>
              <a:latin typeface="Lora"/>
              <a:ea typeface="Lora"/>
              <a:cs typeface="Lora"/>
              <a:sym typeface="Lora"/>
            </a:endParaRPr>
          </a:p>
        </p:txBody>
      </p:sp>
      <p:pic>
        <p:nvPicPr>
          <p:cNvPr id="210" name="Google Shape;210;p22"/>
          <p:cNvPicPr preferRelativeResize="0"/>
          <p:nvPr/>
        </p:nvPicPr>
        <p:blipFill>
          <a:blip r:embed="rId3">
            <a:alphaModFix/>
          </a:blip>
          <a:stretch>
            <a:fillRect/>
          </a:stretch>
        </p:blipFill>
        <p:spPr>
          <a:xfrm>
            <a:off x="669313" y="5083825"/>
            <a:ext cx="1739527" cy="2251353"/>
          </a:xfrm>
          <a:prstGeom prst="rect">
            <a:avLst/>
          </a:prstGeom>
          <a:noFill/>
          <a:ln>
            <a:noFill/>
          </a:ln>
        </p:spPr>
      </p:pic>
      <p:pic>
        <p:nvPicPr>
          <p:cNvPr id="211" name="Google Shape;211;p22"/>
          <p:cNvPicPr preferRelativeResize="0"/>
          <p:nvPr/>
        </p:nvPicPr>
        <p:blipFill>
          <a:blip r:embed="rId4">
            <a:alphaModFix/>
          </a:blip>
          <a:stretch>
            <a:fillRect/>
          </a:stretch>
        </p:blipFill>
        <p:spPr>
          <a:xfrm>
            <a:off x="5278376" y="5284473"/>
            <a:ext cx="995496" cy="2419001"/>
          </a:xfrm>
          <a:prstGeom prst="rect">
            <a:avLst/>
          </a:prstGeom>
          <a:noFill/>
          <a:ln>
            <a:noFill/>
          </a:ln>
        </p:spPr>
      </p:pic>
      <p:sp>
        <p:nvSpPr>
          <p:cNvPr id="212" name="Google Shape;212;p22"/>
          <p:cNvSpPr txBox="1"/>
          <p:nvPr/>
        </p:nvSpPr>
        <p:spPr>
          <a:xfrm>
            <a:off x="622063" y="3867363"/>
            <a:ext cx="1978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B3A52"/>
                </a:solidFill>
                <a:latin typeface="Montserrat"/>
                <a:ea typeface="Montserrat"/>
                <a:cs typeface="Montserrat"/>
                <a:sym typeface="Montserrat"/>
              </a:rPr>
              <a:t>	CUSTOM PROPERTY FLYERS</a:t>
            </a:r>
            <a:endParaRPr>
              <a:solidFill>
                <a:srgbClr val="1B3A52"/>
              </a:solidFill>
              <a:latin typeface="Montserrat"/>
              <a:ea typeface="Montserrat"/>
              <a:cs typeface="Montserrat"/>
              <a:sym typeface="Montserrat"/>
            </a:endParaRPr>
          </a:p>
        </p:txBody>
      </p:sp>
      <p:sp>
        <p:nvSpPr>
          <p:cNvPr id="213" name="Google Shape;213;p22"/>
          <p:cNvSpPr txBox="1"/>
          <p:nvPr/>
        </p:nvSpPr>
        <p:spPr>
          <a:xfrm>
            <a:off x="2756113" y="3867363"/>
            <a:ext cx="1978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B3A52"/>
                </a:solidFill>
                <a:latin typeface="Montserrat"/>
                <a:ea typeface="Montserrat"/>
                <a:cs typeface="Montserrat"/>
                <a:sym typeface="Montserrat"/>
              </a:rPr>
              <a:t>POSTCARD </a:t>
            </a:r>
            <a:endParaRPr>
              <a:solidFill>
                <a:srgbClr val="1B3A52"/>
              </a:solidFill>
              <a:latin typeface="Montserrat"/>
              <a:ea typeface="Montserrat"/>
              <a:cs typeface="Montserrat"/>
              <a:sym typeface="Montserrat"/>
            </a:endParaRPr>
          </a:p>
          <a:p>
            <a:pPr marL="0" lvl="0" indent="0" algn="ctr" rtl="0">
              <a:spcBef>
                <a:spcPts val="0"/>
              </a:spcBef>
              <a:spcAft>
                <a:spcPts val="0"/>
              </a:spcAft>
              <a:buNone/>
            </a:pPr>
            <a:r>
              <a:rPr lang="en">
                <a:solidFill>
                  <a:srgbClr val="1B3A52"/>
                </a:solidFill>
                <a:latin typeface="Montserrat"/>
                <a:ea typeface="Montserrat"/>
                <a:cs typeface="Montserrat"/>
                <a:sym typeface="Montserrat"/>
              </a:rPr>
              <a:t>CAMPAIGN</a:t>
            </a:r>
            <a:endParaRPr>
              <a:solidFill>
                <a:srgbClr val="1B3A52"/>
              </a:solidFill>
              <a:latin typeface="Montserrat"/>
              <a:ea typeface="Montserrat"/>
              <a:cs typeface="Montserrat"/>
              <a:sym typeface="Montserrat"/>
            </a:endParaRPr>
          </a:p>
        </p:txBody>
      </p:sp>
      <p:sp>
        <p:nvSpPr>
          <p:cNvPr id="214" name="Google Shape;214;p22"/>
          <p:cNvSpPr txBox="1"/>
          <p:nvPr/>
        </p:nvSpPr>
        <p:spPr>
          <a:xfrm>
            <a:off x="4890163" y="3867363"/>
            <a:ext cx="1978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1B3A52"/>
                </a:solidFill>
                <a:latin typeface="Montserrat"/>
                <a:ea typeface="Montserrat"/>
                <a:cs typeface="Montserrat"/>
                <a:sym typeface="Montserrat"/>
              </a:rPr>
              <a:t>DOOR</a:t>
            </a:r>
            <a:endParaRPr>
              <a:solidFill>
                <a:srgbClr val="1B3A52"/>
              </a:solidFill>
              <a:latin typeface="Montserrat"/>
              <a:ea typeface="Montserrat"/>
              <a:cs typeface="Montserrat"/>
              <a:sym typeface="Montserrat"/>
            </a:endParaRPr>
          </a:p>
          <a:p>
            <a:pPr marL="0" lvl="0" indent="0" algn="ctr" rtl="0">
              <a:spcBef>
                <a:spcPts val="0"/>
              </a:spcBef>
              <a:spcAft>
                <a:spcPts val="0"/>
              </a:spcAft>
              <a:buNone/>
            </a:pPr>
            <a:r>
              <a:rPr lang="en">
                <a:solidFill>
                  <a:srgbClr val="1B3A52"/>
                </a:solidFill>
                <a:latin typeface="Montserrat"/>
                <a:ea typeface="Montserrat"/>
                <a:cs typeface="Montserrat"/>
                <a:sym typeface="Montserrat"/>
              </a:rPr>
              <a:t>HANGERS</a:t>
            </a:r>
            <a:endParaRPr>
              <a:solidFill>
                <a:srgbClr val="1B3A52"/>
              </a:solidFill>
              <a:latin typeface="Montserrat"/>
              <a:ea typeface="Montserrat"/>
              <a:cs typeface="Montserrat"/>
              <a:sym typeface="Montserrat"/>
            </a:endParaRPr>
          </a:p>
        </p:txBody>
      </p:sp>
      <p:pic>
        <p:nvPicPr>
          <p:cNvPr id="215" name="Google Shape;215;p22"/>
          <p:cNvPicPr preferRelativeResize="0"/>
          <p:nvPr/>
        </p:nvPicPr>
        <p:blipFill>
          <a:blip r:embed="rId5">
            <a:alphaModFix/>
          </a:blip>
          <a:stretch>
            <a:fillRect/>
          </a:stretch>
        </p:blipFill>
        <p:spPr>
          <a:xfrm>
            <a:off x="2835962" y="5490686"/>
            <a:ext cx="1818527" cy="129076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6347D06F9034E91DBD3CD3468CCCD" ma:contentTypeVersion="13" ma:contentTypeDescription="Create a new document." ma:contentTypeScope="" ma:versionID="a57e00cf31e1e693a684b717c328ab6d">
  <xsd:schema xmlns:xsd="http://www.w3.org/2001/XMLSchema" xmlns:xs="http://www.w3.org/2001/XMLSchema" xmlns:p="http://schemas.microsoft.com/office/2006/metadata/properties" xmlns:ns2="9feaca10-bd71-4e30-9d23-f3be7fe07f7f" xmlns:ns3="e2e6f3f3-c196-4c1d-aa2a-68d978dc3db0" targetNamespace="http://schemas.microsoft.com/office/2006/metadata/properties" ma:root="true" ma:fieldsID="db9c8b01c933aebf8dfb1a8eb322645e" ns2:_="" ns3:_="">
    <xsd:import namespace="9feaca10-bd71-4e30-9d23-f3be7fe07f7f"/>
    <xsd:import namespace="e2e6f3f3-c196-4c1d-aa2a-68d978dc3db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aca10-bd71-4e30-9d23-f3be7fe07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e6f3f3-c196-4c1d-aa2a-68d978dc3d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18703B-3258-4C1F-AAFC-38C6872C1392}"/>
</file>

<file path=customXml/itemProps2.xml><?xml version="1.0" encoding="utf-8"?>
<ds:datastoreItem xmlns:ds="http://schemas.openxmlformats.org/officeDocument/2006/customXml" ds:itemID="{B74F17A0-72CC-40DA-9630-DF76F84D4DF8}"/>
</file>

<file path=customXml/itemProps3.xml><?xml version="1.0" encoding="utf-8"?>
<ds:datastoreItem xmlns:ds="http://schemas.openxmlformats.org/officeDocument/2006/customXml" ds:itemID="{9461E287-DAC9-4B16-AB02-A3CC0F16EE4D}"/>
</file>

<file path=docProps/app.xml><?xml version="1.0" encoding="utf-8"?>
<Properties xmlns="http://schemas.openxmlformats.org/officeDocument/2006/extended-properties" xmlns:vt="http://schemas.openxmlformats.org/officeDocument/2006/docPropsVTypes">
  <TotalTime>3</TotalTime>
  <Words>853</Words>
  <Application>Microsoft Macintosh PowerPoint</Application>
  <PresentationFormat>Custom</PresentationFormat>
  <Paragraphs>150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Montserrat</vt:lpstr>
      <vt:lpstr>Lora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Kim Dixon</cp:lastModifiedBy>
  <cp:revision>2</cp:revision>
  <dcterms:modified xsi:type="dcterms:W3CDTF">2021-08-09T12:39:22Z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0x0101008016347D06F9034E91DBD3CD3468CCCD</vt:lpwstr>
  </property>
</Properties>
</file>